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7" r:id="rId1"/>
  </p:sldMasterIdLst>
  <p:notesMasterIdLst>
    <p:notesMasterId r:id="rId88"/>
  </p:notesMasterIdLst>
  <p:sldIdLst>
    <p:sldId id="258" r:id="rId2"/>
    <p:sldId id="389" r:id="rId3"/>
    <p:sldId id="259" r:id="rId4"/>
    <p:sldId id="260" r:id="rId5"/>
    <p:sldId id="267" r:id="rId6"/>
    <p:sldId id="262" r:id="rId7"/>
    <p:sldId id="268"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70" r:id="rId28"/>
    <p:sldId id="26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263"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7" r:id="rId77"/>
    <p:sldId id="338" r:id="rId78"/>
    <p:sldId id="350" r:id="rId79"/>
    <p:sldId id="351" r:id="rId80"/>
    <p:sldId id="352" r:id="rId81"/>
    <p:sldId id="353" r:id="rId82"/>
    <p:sldId id="377" r:id="rId83"/>
    <p:sldId id="378" r:id="rId84"/>
    <p:sldId id="379" r:id="rId85"/>
    <p:sldId id="380" r:id="rId86"/>
    <p:sldId id="388"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741" autoAdjust="0"/>
  </p:normalViewPr>
  <p:slideViewPr>
    <p:cSldViewPr>
      <p:cViewPr varScale="1">
        <p:scale>
          <a:sx n="62" d="100"/>
          <a:sy n="62" d="100"/>
        </p:scale>
        <p:origin x="1400" y="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1D5B14-1011-40B0-A8DA-EDC221FEE811}" type="datetimeFigureOut">
              <a:rPr lang="en-US" smtClean="0"/>
              <a:t>6/6/2022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6940E-BE27-4537-B835-2B7C43CE7B9B}" type="slidenum">
              <a:rPr lang="en-US" smtClean="0"/>
              <a:t>‹#›</a:t>
            </a:fld>
            <a:endParaRPr lang="en-US"/>
          </a:p>
        </p:txBody>
      </p:sp>
    </p:spTree>
    <p:extLst>
      <p:ext uri="{BB962C8B-B14F-4D97-AF65-F5344CB8AC3E}">
        <p14:creationId xmlns:p14="http://schemas.microsoft.com/office/powerpoint/2010/main" val="137311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83</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84</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85</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86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66</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67</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68</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69</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70</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71</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72</a:t>
            </a:fld>
            <a:endParaRPr lang="en-US"/>
          </a:p>
        </p:txBody>
      </p:sp>
    </p:spTree>
    <p:extLst>
      <p:ext uri="{BB962C8B-B14F-4D97-AF65-F5344CB8AC3E}">
        <p14:creationId xmlns:p14="http://schemas.microsoft.com/office/powerpoint/2010/main" val="264335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6940E-BE27-4537-B835-2B7C43CE7B9B}" type="slidenum">
              <a:rPr lang="en-US" smtClean="0"/>
              <a:t>73</a:t>
            </a:fld>
            <a:endParaRPr lang="en-US"/>
          </a:p>
        </p:txBody>
      </p:sp>
    </p:spTree>
    <p:extLst>
      <p:ext uri="{BB962C8B-B14F-4D97-AF65-F5344CB8AC3E}">
        <p14:creationId xmlns:p14="http://schemas.microsoft.com/office/powerpoint/2010/main" val="264335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FC20-83C3-0EE0-153F-8CAEC48F203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1E0BFA29-30E9-1DDF-413E-504501BFE6F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6A3972-E38B-B567-DE90-C59B17C9521C}"/>
              </a:ext>
            </a:extLst>
          </p:cNvPr>
          <p:cNvSpPr>
            <a:spLocks noGrp="1"/>
          </p:cNvSpPr>
          <p:nvPr>
            <p:ph type="dt" sz="half" idx="10"/>
          </p:nvPr>
        </p:nvSpPr>
        <p:spPr/>
        <p:txBody>
          <a:bodyPr/>
          <a:lstStyle/>
          <a:p>
            <a:fld id="{FB8A9BBF-8ED9-4F62-ABEC-6374EB2E9975}" type="datetime1">
              <a:rPr lang="en-IN" smtClean="0"/>
              <a:t>06-06-2022</a:t>
            </a:fld>
            <a:endParaRPr lang="en-IN"/>
          </a:p>
        </p:txBody>
      </p:sp>
      <p:sp>
        <p:nvSpPr>
          <p:cNvPr id="5" name="Footer Placeholder 4">
            <a:extLst>
              <a:ext uri="{FF2B5EF4-FFF2-40B4-BE49-F238E27FC236}">
                <a16:creationId xmlns:a16="http://schemas.microsoft.com/office/drawing/2014/main" id="{8A8943EB-0DEB-54C7-826D-C52C8C1FB2F6}"/>
              </a:ext>
            </a:extLst>
          </p:cNvPr>
          <p:cNvSpPr>
            <a:spLocks noGrp="1"/>
          </p:cNvSpPr>
          <p:nvPr>
            <p:ph type="ftr" sz="quarter" idx="11"/>
          </p:nvPr>
        </p:nvSpPr>
        <p:spPr/>
        <p:txBody>
          <a:bodyPr/>
          <a:lstStyle/>
          <a:p>
            <a:r>
              <a:rPr lang="en-IN"/>
              <a:t>FLIPROBO TECHNOLOGIES</a:t>
            </a:r>
            <a:endParaRPr lang="en-IN" dirty="0"/>
          </a:p>
        </p:txBody>
      </p:sp>
      <p:sp>
        <p:nvSpPr>
          <p:cNvPr id="6" name="Slide Number Placeholder 5">
            <a:extLst>
              <a:ext uri="{FF2B5EF4-FFF2-40B4-BE49-F238E27FC236}">
                <a16:creationId xmlns:a16="http://schemas.microsoft.com/office/drawing/2014/main" id="{C7283A8D-38EF-4A5D-677D-EDFCE4E8FE97}"/>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40208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B0C2-03F5-528B-0042-264F085F21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D18E39-5E58-6189-CF1F-1AEB62E174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6BD364-D5D8-4EED-7249-ACCB214FAF9A}"/>
              </a:ext>
            </a:extLst>
          </p:cNvPr>
          <p:cNvSpPr>
            <a:spLocks noGrp="1"/>
          </p:cNvSpPr>
          <p:nvPr>
            <p:ph type="dt" sz="half" idx="10"/>
          </p:nvPr>
        </p:nvSpPr>
        <p:spPr/>
        <p:txBody>
          <a:bodyPr/>
          <a:lstStyle/>
          <a:p>
            <a:fld id="{DDAABB65-FF4E-4A61-BECA-FDB1331A9AD7}" type="datetime1">
              <a:rPr lang="en-IN" smtClean="0"/>
              <a:t>06-06-2022</a:t>
            </a:fld>
            <a:endParaRPr lang="en-IN"/>
          </a:p>
        </p:txBody>
      </p:sp>
      <p:sp>
        <p:nvSpPr>
          <p:cNvPr id="5" name="Footer Placeholder 4">
            <a:extLst>
              <a:ext uri="{FF2B5EF4-FFF2-40B4-BE49-F238E27FC236}">
                <a16:creationId xmlns:a16="http://schemas.microsoft.com/office/drawing/2014/main" id="{89349210-4E45-AED9-AC88-9CD32E3F774E}"/>
              </a:ext>
            </a:extLst>
          </p:cNvPr>
          <p:cNvSpPr>
            <a:spLocks noGrp="1"/>
          </p:cNvSpPr>
          <p:nvPr>
            <p:ph type="ftr" sz="quarter" idx="11"/>
          </p:nvPr>
        </p:nvSpPr>
        <p:spPr/>
        <p:txBody>
          <a:bodyPr/>
          <a:lstStyle/>
          <a:p>
            <a:r>
              <a:rPr lang="en-IN"/>
              <a:t>FLIPROBO TECHNOLOGIES</a:t>
            </a:r>
          </a:p>
        </p:txBody>
      </p:sp>
      <p:sp>
        <p:nvSpPr>
          <p:cNvPr id="6" name="Slide Number Placeholder 5">
            <a:extLst>
              <a:ext uri="{FF2B5EF4-FFF2-40B4-BE49-F238E27FC236}">
                <a16:creationId xmlns:a16="http://schemas.microsoft.com/office/drawing/2014/main" id="{F72BB4CB-8466-B4FF-8636-10E75B1E57C2}"/>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415350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CC1E61-6CC9-CC91-64E1-69373EB957E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ACD590-4684-44D1-0083-C6213FEDC0F3}"/>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3BD6D3-82A3-430B-C010-04E4ABFFE9C5}"/>
              </a:ext>
            </a:extLst>
          </p:cNvPr>
          <p:cNvSpPr>
            <a:spLocks noGrp="1"/>
          </p:cNvSpPr>
          <p:nvPr>
            <p:ph type="dt" sz="half" idx="10"/>
          </p:nvPr>
        </p:nvSpPr>
        <p:spPr/>
        <p:txBody>
          <a:bodyPr/>
          <a:lstStyle/>
          <a:p>
            <a:fld id="{CEB45519-7F8E-4516-AAF7-865062D4FD6D}" type="datetime1">
              <a:rPr lang="en-IN" smtClean="0"/>
              <a:t>06-06-2022</a:t>
            </a:fld>
            <a:endParaRPr lang="en-IN"/>
          </a:p>
        </p:txBody>
      </p:sp>
      <p:sp>
        <p:nvSpPr>
          <p:cNvPr id="5" name="Footer Placeholder 4">
            <a:extLst>
              <a:ext uri="{FF2B5EF4-FFF2-40B4-BE49-F238E27FC236}">
                <a16:creationId xmlns:a16="http://schemas.microsoft.com/office/drawing/2014/main" id="{FA01BCAA-4A92-5600-9547-738C45D0FF68}"/>
              </a:ext>
            </a:extLst>
          </p:cNvPr>
          <p:cNvSpPr>
            <a:spLocks noGrp="1"/>
          </p:cNvSpPr>
          <p:nvPr>
            <p:ph type="ftr" sz="quarter" idx="11"/>
          </p:nvPr>
        </p:nvSpPr>
        <p:spPr/>
        <p:txBody>
          <a:bodyPr/>
          <a:lstStyle/>
          <a:p>
            <a:r>
              <a:rPr lang="en-IN"/>
              <a:t>FLIPROBO TECHNOLOGIES</a:t>
            </a:r>
          </a:p>
        </p:txBody>
      </p:sp>
      <p:sp>
        <p:nvSpPr>
          <p:cNvPr id="6" name="Slide Number Placeholder 5">
            <a:extLst>
              <a:ext uri="{FF2B5EF4-FFF2-40B4-BE49-F238E27FC236}">
                <a16:creationId xmlns:a16="http://schemas.microsoft.com/office/drawing/2014/main" id="{74B7249F-1BC7-7CB0-6BCC-1069459D3725}"/>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3971283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A89C-A91C-D223-80FD-28935F2C01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D2BF7B-4AE8-709E-1AFA-6E3703DD58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136379-8919-E6C5-0B6D-584F707DA49E}"/>
              </a:ext>
            </a:extLst>
          </p:cNvPr>
          <p:cNvSpPr>
            <a:spLocks noGrp="1"/>
          </p:cNvSpPr>
          <p:nvPr>
            <p:ph type="dt" sz="half" idx="10"/>
          </p:nvPr>
        </p:nvSpPr>
        <p:spPr/>
        <p:txBody>
          <a:bodyPr/>
          <a:lstStyle/>
          <a:p>
            <a:fld id="{027F55C2-FBD8-43BB-884A-E3A0F9E9BAAF}" type="datetime1">
              <a:rPr lang="en-IN" smtClean="0"/>
              <a:t>06-06-2022</a:t>
            </a:fld>
            <a:endParaRPr lang="en-IN"/>
          </a:p>
        </p:txBody>
      </p:sp>
      <p:sp>
        <p:nvSpPr>
          <p:cNvPr id="5" name="Footer Placeholder 4">
            <a:extLst>
              <a:ext uri="{FF2B5EF4-FFF2-40B4-BE49-F238E27FC236}">
                <a16:creationId xmlns:a16="http://schemas.microsoft.com/office/drawing/2014/main" id="{5DD0C444-0EE1-F99F-69E6-006246B95DB3}"/>
              </a:ext>
            </a:extLst>
          </p:cNvPr>
          <p:cNvSpPr>
            <a:spLocks noGrp="1"/>
          </p:cNvSpPr>
          <p:nvPr>
            <p:ph type="ftr" sz="quarter" idx="11"/>
          </p:nvPr>
        </p:nvSpPr>
        <p:spPr/>
        <p:txBody>
          <a:bodyPr/>
          <a:lstStyle/>
          <a:p>
            <a:r>
              <a:rPr lang="en-IN"/>
              <a:t>FLIPROBO TECHNOLOGIES</a:t>
            </a:r>
          </a:p>
        </p:txBody>
      </p:sp>
      <p:sp>
        <p:nvSpPr>
          <p:cNvPr id="6" name="Slide Number Placeholder 5">
            <a:extLst>
              <a:ext uri="{FF2B5EF4-FFF2-40B4-BE49-F238E27FC236}">
                <a16:creationId xmlns:a16="http://schemas.microsoft.com/office/drawing/2014/main" id="{8FD95B10-6D7B-5034-16CE-4DA213E30FC5}"/>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34372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C9C9-1DB7-F845-AFC8-23C911BC069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20D4AD-DC91-B428-CD29-BE82290420B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2AEF16-1249-3828-1242-838FAEC108A0}"/>
              </a:ext>
            </a:extLst>
          </p:cNvPr>
          <p:cNvSpPr>
            <a:spLocks noGrp="1"/>
          </p:cNvSpPr>
          <p:nvPr>
            <p:ph type="dt" sz="half" idx="10"/>
          </p:nvPr>
        </p:nvSpPr>
        <p:spPr/>
        <p:txBody>
          <a:bodyPr/>
          <a:lstStyle/>
          <a:p>
            <a:fld id="{13B6DDBF-6478-4C95-B049-A5EE3F9F512D}" type="datetime1">
              <a:rPr lang="en-IN" smtClean="0"/>
              <a:t>06-06-2022</a:t>
            </a:fld>
            <a:endParaRPr lang="en-IN"/>
          </a:p>
        </p:txBody>
      </p:sp>
      <p:sp>
        <p:nvSpPr>
          <p:cNvPr id="5" name="Footer Placeholder 4">
            <a:extLst>
              <a:ext uri="{FF2B5EF4-FFF2-40B4-BE49-F238E27FC236}">
                <a16:creationId xmlns:a16="http://schemas.microsoft.com/office/drawing/2014/main" id="{1F803CAD-3AB3-F74F-ACEA-992DB54E09D2}"/>
              </a:ext>
            </a:extLst>
          </p:cNvPr>
          <p:cNvSpPr>
            <a:spLocks noGrp="1"/>
          </p:cNvSpPr>
          <p:nvPr>
            <p:ph type="ftr" sz="quarter" idx="11"/>
          </p:nvPr>
        </p:nvSpPr>
        <p:spPr/>
        <p:txBody>
          <a:bodyPr/>
          <a:lstStyle/>
          <a:p>
            <a:r>
              <a:rPr lang="en-IN"/>
              <a:t>FLIPROBO TECHNOLOGIES</a:t>
            </a:r>
          </a:p>
        </p:txBody>
      </p:sp>
      <p:sp>
        <p:nvSpPr>
          <p:cNvPr id="6" name="Slide Number Placeholder 5">
            <a:extLst>
              <a:ext uri="{FF2B5EF4-FFF2-40B4-BE49-F238E27FC236}">
                <a16:creationId xmlns:a16="http://schemas.microsoft.com/office/drawing/2014/main" id="{B9B40280-0E6E-72BA-6641-D2E421AE2C8E}"/>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195794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7CA5-AD5A-94DD-57E8-CFAFB5DD0C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8FA9BB-015C-EA24-FD1F-5C12B30BE07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F628BD-FFA7-1C53-B2DF-D6F8B3032B5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FE68A-C80F-2F3D-93F6-A6A8249DF544}"/>
              </a:ext>
            </a:extLst>
          </p:cNvPr>
          <p:cNvSpPr>
            <a:spLocks noGrp="1"/>
          </p:cNvSpPr>
          <p:nvPr>
            <p:ph type="dt" sz="half" idx="10"/>
          </p:nvPr>
        </p:nvSpPr>
        <p:spPr/>
        <p:txBody>
          <a:bodyPr/>
          <a:lstStyle/>
          <a:p>
            <a:fld id="{BAD89688-044C-40B8-B381-A1BFB0993F5E}" type="datetime1">
              <a:rPr lang="en-IN" smtClean="0"/>
              <a:t>06-06-2022</a:t>
            </a:fld>
            <a:endParaRPr lang="en-IN"/>
          </a:p>
        </p:txBody>
      </p:sp>
      <p:sp>
        <p:nvSpPr>
          <p:cNvPr id="6" name="Footer Placeholder 5">
            <a:extLst>
              <a:ext uri="{FF2B5EF4-FFF2-40B4-BE49-F238E27FC236}">
                <a16:creationId xmlns:a16="http://schemas.microsoft.com/office/drawing/2014/main" id="{B150EE49-57D6-6558-78CB-3CA5875F8543}"/>
              </a:ext>
            </a:extLst>
          </p:cNvPr>
          <p:cNvSpPr>
            <a:spLocks noGrp="1"/>
          </p:cNvSpPr>
          <p:nvPr>
            <p:ph type="ftr" sz="quarter" idx="11"/>
          </p:nvPr>
        </p:nvSpPr>
        <p:spPr/>
        <p:txBody>
          <a:bodyPr/>
          <a:lstStyle/>
          <a:p>
            <a:r>
              <a:rPr lang="en-IN"/>
              <a:t>FLIPROBO TECHNOLOGIES</a:t>
            </a:r>
          </a:p>
        </p:txBody>
      </p:sp>
      <p:sp>
        <p:nvSpPr>
          <p:cNvPr id="7" name="Slide Number Placeholder 6">
            <a:extLst>
              <a:ext uri="{FF2B5EF4-FFF2-40B4-BE49-F238E27FC236}">
                <a16:creationId xmlns:a16="http://schemas.microsoft.com/office/drawing/2014/main" id="{768C71B7-BA37-26DE-00F6-420797F27DF1}"/>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8424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8026-7A40-4695-EDB5-96B7D9E9DC8E}"/>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87693F-7DD3-D65C-1EBC-153EC8A432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3DE1BF8-6A53-9D57-A68C-1C8A428584F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C4C43C-2947-09C5-A801-22186ADFD1D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7E647-2BF1-8F7A-7779-19B76119755E}"/>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BF8C10-13E0-0AD2-B0DD-A1DC7EADCD1C}"/>
              </a:ext>
            </a:extLst>
          </p:cNvPr>
          <p:cNvSpPr>
            <a:spLocks noGrp="1"/>
          </p:cNvSpPr>
          <p:nvPr>
            <p:ph type="dt" sz="half" idx="10"/>
          </p:nvPr>
        </p:nvSpPr>
        <p:spPr/>
        <p:txBody>
          <a:bodyPr/>
          <a:lstStyle/>
          <a:p>
            <a:fld id="{357CB408-D0C4-466B-95B2-6627C7AC71F0}" type="datetime1">
              <a:rPr lang="en-IN" smtClean="0"/>
              <a:t>06-06-2022</a:t>
            </a:fld>
            <a:endParaRPr lang="en-IN"/>
          </a:p>
        </p:txBody>
      </p:sp>
      <p:sp>
        <p:nvSpPr>
          <p:cNvPr id="8" name="Footer Placeholder 7">
            <a:extLst>
              <a:ext uri="{FF2B5EF4-FFF2-40B4-BE49-F238E27FC236}">
                <a16:creationId xmlns:a16="http://schemas.microsoft.com/office/drawing/2014/main" id="{019F4A89-29CC-4AEC-DC40-C6658F7EE29D}"/>
              </a:ext>
            </a:extLst>
          </p:cNvPr>
          <p:cNvSpPr>
            <a:spLocks noGrp="1"/>
          </p:cNvSpPr>
          <p:nvPr>
            <p:ph type="ftr" sz="quarter" idx="11"/>
          </p:nvPr>
        </p:nvSpPr>
        <p:spPr/>
        <p:txBody>
          <a:bodyPr/>
          <a:lstStyle/>
          <a:p>
            <a:r>
              <a:rPr lang="en-IN"/>
              <a:t>FLIPROBO TECHNOLOGIES</a:t>
            </a:r>
          </a:p>
        </p:txBody>
      </p:sp>
      <p:sp>
        <p:nvSpPr>
          <p:cNvPr id="9" name="Slide Number Placeholder 8">
            <a:extLst>
              <a:ext uri="{FF2B5EF4-FFF2-40B4-BE49-F238E27FC236}">
                <a16:creationId xmlns:a16="http://schemas.microsoft.com/office/drawing/2014/main" id="{B96EC100-C583-158D-98FF-40AFD39BEED8}"/>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3077321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AC03-47BA-5A68-B1DF-976F5DA152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503ACC-5DA3-5587-5500-FF05AD5048CA}"/>
              </a:ext>
            </a:extLst>
          </p:cNvPr>
          <p:cNvSpPr>
            <a:spLocks noGrp="1"/>
          </p:cNvSpPr>
          <p:nvPr>
            <p:ph type="dt" sz="half" idx="10"/>
          </p:nvPr>
        </p:nvSpPr>
        <p:spPr/>
        <p:txBody>
          <a:bodyPr/>
          <a:lstStyle/>
          <a:p>
            <a:fld id="{8FC334B5-BA76-4897-BD7F-67E6FA756F09}" type="datetime1">
              <a:rPr lang="en-IN" smtClean="0"/>
              <a:t>06-06-2022</a:t>
            </a:fld>
            <a:endParaRPr lang="en-IN"/>
          </a:p>
        </p:txBody>
      </p:sp>
      <p:sp>
        <p:nvSpPr>
          <p:cNvPr id="4" name="Footer Placeholder 3">
            <a:extLst>
              <a:ext uri="{FF2B5EF4-FFF2-40B4-BE49-F238E27FC236}">
                <a16:creationId xmlns:a16="http://schemas.microsoft.com/office/drawing/2014/main" id="{319D53AE-ACB1-48E0-DCF8-D6C183AFEFF6}"/>
              </a:ext>
            </a:extLst>
          </p:cNvPr>
          <p:cNvSpPr>
            <a:spLocks noGrp="1"/>
          </p:cNvSpPr>
          <p:nvPr>
            <p:ph type="ftr" sz="quarter" idx="11"/>
          </p:nvPr>
        </p:nvSpPr>
        <p:spPr/>
        <p:txBody>
          <a:bodyPr/>
          <a:lstStyle/>
          <a:p>
            <a:r>
              <a:rPr lang="en-IN"/>
              <a:t>FLIPROBO TECHNOLOGIES</a:t>
            </a:r>
          </a:p>
        </p:txBody>
      </p:sp>
      <p:sp>
        <p:nvSpPr>
          <p:cNvPr id="5" name="Slide Number Placeholder 4">
            <a:extLst>
              <a:ext uri="{FF2B5EF4-FFF2-40B4-BE49-F238E27FC236}">
                <a16:creationId xmlns:a16="http://schemas.microsoft.com/office/drawing/2014/main" id="{DD82CBCC-6DDF-3E4E-406E-83A3061DE6F7}"/>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36121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593CFA-C31C-1843-AB64-A14C33923110}"/>
              </a:ext>
            </a:extLst>
          </p:cNvPr>
          <p:cNvSpPr>
            <a:spLocks noGrp="1"/>
          </p:cNvSpPr>
          <p:nvPr>
            <p:ph type="dt" sz="half" idx="10"/>
          </p:nvPr>
        </p:nvSpPr>
        <p:spPr/>
        <p:txBody>
          <a:bodyPr/>
          <a:lstStyle/>
          <a:p>
            <a:fld id="{249E652E-74B8-4D09-B7BA-24542D0725F0}" type="datetime1">
              <a:rPr lang="en-IN" smtClean="0"/>
              <a:t>06-06-2022</a:t>
            </a:fld>
            <a:endParaRPr lang="en-IN"/>
          </a:p>
        </p:txBody>
      </p:sp>
      <p:sp>
        <p:nvSpPr>
          <p:cNvPr id="3" name="Footer Placeholder 2">
            <a:extLst>
              <a:ext uri="{FF2B5EF4-FFF2-40B4-BE49-F238E27FC236}">
                <a16:creationId xmlns:a16="http://schemas.microsoft.com/office/drawing/2014/main" id="{131E9D59-6E8D-5124-B2DB-0A7D84E139FD}"/>
              </a:ext>
            </a:extLst>
          </p:cNvPr>
          <p:cNvSpPr>
            <a:spLocks noGrp="1"/>
          </p:cNvSpPr>
          <p:nvPr>
            <p:ph type="ftr" sz="quarter" idx="11"/>
          </p:nvPr>
        </p:nvSpPr>
        <p:spPr/>
        <p:txBody>
          <a:bodyPr/>
          <a:lstStyle/>
          <a:p>
            <a:r>
              <a:rPr lang="en-IN"/>
              <a:t>FLIPROBO TECHNOLOGIES</a:t>
            </a:r>
          </a:p>
        </p:txBody>
      </p:sp>
      <p:sp>
        <p:nvSpPr>
          <p:cNvPr id="4" name="Slide Number Placeholder 3">
            <a:extLst>
              <a:ext uri="{FF2B5EF4-FFF2-40B4-BE49-F238E27FC236}">
                <a16:creationId xmlns:a16="http://schemas.microsoft.com/office/drawing/2014/main" id="{21932DB5-23DE-E184-1C3F-717FD79D4C4B}"/>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249236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204A-23C3-17D8-2AA0-EBEC4274C5F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D1A6C4-61E3-5AE5-AC1B-D3B15A0BE82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A110D3-0ABC-5C27-A106-4F5A988A189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0A7C90-7B25-1BBC-C13F-3F970E1A37B8}"/>
              </a:ext>
            </a:extLst>
          </p:cNvPr>
          <p:cNvSpPr>
            <a:spLocks noGrp="1"/>
          </p:cNvSpPr>
          <p:nvPr>
            <p:ph type="dt" sz="half" idx="10"/>
          </p:nvPr>
        </p:nvSpPr>
        <p:spPr/>
        <p:txBody>
          <a:bodyPr/>
          <a:lstStyle/>
          <a:p>
            <a:fld id="{6D0319FC-8642-441A-9F94-828D9B1B6C40}" type="datetime1">
              <a:rPr lang="en-IN" smtClean="0"/>
              <a:t>06-06-2022</a:t>
            </a:fld>
            <a:endParaRPr lang="en-IN"/>
          </a:p>
        </p:txBody>
      </p:sp>
      <p:sp>
        <p:nvSpPr>
          <p:cNvPr id="6" name="Footer Placeholder 5">
            <a:extLst>
              <a:ext uri="{FF2B5EF4-FFF2-40B4-BE49-F238E27FC236}">
                <a16:creationId xmlns:a16="http://schemas.microsoft.com/office/drawing/2014/main" id="{166D40A8-C317-9A54-81AE-02031681DEF7}"/>
              </a:ext>
            </a:extLst>
          </p:cNvPr>
          <p:cNvSpPr>
            <a:spLocks noGrp="1"/>
          </p:cNvSpPr>
          <p:nvPr>
            <p:ph type="ftr" sz="quarter" idx="11"/>
          </p:nvPr>
        </p:nvSpPr>
        <p:spPr/>
        <p:txBody>
          <a:bodyPr/>
          <a:lstStyle/>
          <a:p>
            <a:r>
              <a:rPr lang="en-IN"/>
              <a:t>FLIPROBO TECHNOLOGIES</a:t>
            </a:r>
          </a:p>
        </p:txBody>
      </p:sp>
      <p:sp>
        <p:nvSpPr>
          <p:cNvPr id="7" name="Slide Number Placeholder 6">
            <a:extLst>
              <a:ext uri="{FF2B5EF4-FFF2-40B4-BE49-F238E27FC236}">
                <a16:creationId xmlns:a16="http://schemas.microsoft.com/office/drawing/2014/main" id="{D48B406F-7E28-C438-9AD7-48D212C50ADD}"/>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1728272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A46C-E16B-7DA1-2C67-C419FBE52D2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4811B4-867A-B193-399E-D5D16285E32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F452FE3-7D71-B521-6DC0-213F777ADBA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DEC5DF5-D9D8-2F0E-C48F-B975F04EBFAF}"/>
              </a:ext>
            </a:extLst>
          </p:cNvPr>
          <p:cNvSpPr>
            <a:spLocks noGrp="1"/>
          </p:cNvSpPr>
          <p:nvPr>
            <p:ph type="dt" sz="half" idx="10"/>
          </p:nvPr>
        </p:nvSpPr>
        <p:spPr/>
        <p:txBody>
          <a:bodyPr/>
          <a:lstStyle/>
          <a:p>
            <a:fld id="{EC21E997-6DFA-4615-8270-97528EE3F1EC}" type="datetime1">
              <a:rPr lang="en-IN" smtClean="0"/>
              <a:t>06-06-2022</a:t>
            </a:fld>
            <a:endParaRPr lang="en-IN"/>
          </a:p>
        </p:txBody>
      </p:sp>
      <p:sp>
        <p:nvSpPr>
          <p:cNvPr id="6" name="Footer Placeholder 5">
            <a:extLst>
              <a:ext uri="{FF2B5EF4-FFF2-40B4-BE49-F238E27FC236}">
                <a16:creationId xmlns:a16="http://schemas.microsoft.com/office/drawing/2014/main" id="{C921D20B-8BF9-41EE-89E6-24C5A07D6E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8D8F60-0FF3-CB6A-8314-5CB5484D5B99}"/>
              </a:ext>
            </a:extLst>
          </p:cNvPr>
          <p:cNvSpPr>
            <a:spLocks noGrp="1"/>
          </p:cNvSpPr>
          <p:nvPr>
            <p:ph type="sldNum" sz="quarter" idx="12"/>
          </p:nvPr>
        </p:nvSpPr>
        <p:spPr/>
        <p:txBody>
          <a:bodyPr/>
          <a:lstStyle/>
          <a:p>
            <a:fld id="{3714A1E7-41FE-4DE0-A0BB-56E3AA803BAD}" type="slidenum">
              <a:rPr lang="en-IN" smtClean="0"/>
              <a:t>‹#›</a:t>
            </a:fld>
            <a:endParaRPr lang="en-IN"/>
          </a:p>
        </p:txBody>
      </p:sp>
    </p:spTree>
    <p:extLst>
      <p:ext uri="{BB962C8B-B14F-4D97-AF65-F5344CB8AC3E}">
        <p14:creationId xmlns:p14="http://schemas.microsoft.com/office/powerpoint/2010/main" val="336648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A5C27B-F445-AA85-F0F5-9B4CB8036DA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D54C36-45BE-4CA2-55EA-C3C4A6A4440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C30CF8-67D2-A84D-EA06-CF3972F4FB7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54D11BC-BCF8-4B24-9419-3890FC53E581}" type="datetime1">
              <a:rPr lang="en-IN" smtClean="0"/>
              <a:t>06-06-2022</a:t>
            </a:fld>
            <a:endParaRPr lang="en-IN"/>
          </a:p>
        </p:txBody>
      </p:sp>
      <p:sp>
        <p:nvSpPr>
          <p:cNvPr id="5" name="Footer Placeholder 4">
            <a:extLst>
              <a:ext uri="{FF2B5EF4-FFF2-40B4-BE49-F238E27FC236}">
                <a16:creationId xmlns:a16="http://schemas.microsoft.com/office/drawing/2014/main" id="{4EE9B384-32D5-9249-4B13-B152DB0F2BB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a:t>FLIPROBO TECHNOLOGIES</a:t>
            </a:r>
            <a:endParaRPr lang="en-IN" dirty="0"/>
          </a:p>
        </p:txBody>
      </p:sp>
      <p:sp>
        <p:nvSpPr>
          <p:cNvPr id="6" name="Slide Number Placeholder 5">
            <a:extLst>
              <a:ext uri="{FF2B5EF4-FFF2-40B4-BE49-F238E27FC236}">
                <a16:creationId xmlns:a16="http://schemas.microsoft.com/office/drawing/2014/main" id="{01DD6A72-E31D-9237-7E7C-3D1E604309AB}"/>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14A1E7-41FE-4DE0-A0BB-56E3AA803BAD}" type="slidenum">
              <a:rPr lang="en-IN" smtClean="0"/>
              <a:pPr/>
              <a:t>‹#›</a:t>
            </a:fld>
            <a:endParaRPr lang="en-IN" dirty="0"/>
          </a:p>
        </p:txBody>
      </p:sp>
    </p:spTree>
    <p:extLst>
      <p:ext uri="{BB962C8B-B14F-4D97-AF65-F5344CB8AC3E}">
        <p14:creationId xmlns:p14="http://schemas.microsoft.com/office/powerpoint/2010/main" val="3508107789"/>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9632" y="2780928"/>
            <a:ext cx="6840760" cy="1152128"/>
          </a:xfrm>
        </p:spPr>
        <p:txBody>
          <a:bodyPr>
            <a:normAutofit fontScale="92500"/>
          </a:bodyPr>
          <a:lstStyle/>
          <a:p>
            <a:pPr marL="0" indent="0">
              <a:buNone/>
            </a:pPr>
            <a:r>
              <a:rPr lang="en-IN" sz="4400" dirty="0">
                <a:latin typeface="Arial" panose="020B0604020202020204" pitchFamily="34" charset="0"/>
                <a:cs typeface="Arial" panose="020B0604020202020204" pitchFamily="34" charset="0"/>
              </a:rPr>
              <a:t>Customer</a:t>
            </a:r>
            <a:r>
              <a:rPr lang="en-IN" sz="3600" dirty="0">
                <a:latin typeface="Arial" panose="020B0604020202020204" pitchFamily="34" charset="0"/>
                <a:cs typeface="Arial" panose="020B0604020202020204" pitchFamily="34" charset="0"/>
              </a:rPr>
              <a:t> </a:t>
            </a:r>
            <a:r>
              <a:rPr lang="en-IN" sz="4400" dirty="0">
                <a:latin typeface="Arial" panose="020B0604020202020204" pitchFamily="34" charset="0"/>
                <a:cs typeface="Arial" panose="020B0604020202020204" pitchFamily="34" charset="0"/>
              </a:rPr>
              <a:t>Retention Report</a:t>
            </a:r>
          </a:p>
        </p:txBody>
      </p:sp>
    </p:spTree>
    <p:extLst>
      <p:ext uri="{BB962C8B-B14F-4D97-AF65-F5344CB8AC3E}">
        <p14:creationId xmlns:p14="http://schemas.microsoft.com/office/powerpoint/2010/main" val="3511077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332656"/>
            <a:ext cx="5731510" cy="1713865"/>
          </a:xfrm>
          <a:prstGeom prst="rect">
            <a:avLst/>
          </a:prstGeom>
        </p:spPr>
      </p:pic>
      <p:pic>
        <p:nvPicPr>
          <p:cNvPr id="3" name="Picture 2"/>
          <p:cNvPicPr/>
          <p:nvPr/>
        </p:nvPicPr>
        <p:blipFill>
          <a:blip r:embed="rId3"/>
          <a:stretch>
            <a:fillRect/>
          </a:stretch>
        </p:blipFill>
        <p:spPr>
          <a:xfrm>
            <a:off x="1043608" y="2276872"/>
            <a:ext cx="5731510" cy="3353435"/>
          </a:xfrm>
          <a:prstGeom prst="rect">
            <a:avLst/>
          </a:prstGeom>
        </p:spPr>
      </p:pic>
      <p:pic>
        <p:nvPicPr>
          <p:cNvPr id="4" name="Picture 3"/>
          <p:cNvPicPr/>
          <p:nvPr/>
        </p:nvPicPr>
        <p:blipFill>
          <a:blip r:embed="rId4"/>
          <a:stretch>
            <a:fillRect/>
          </a:stretch>
        </p:blipFill>
        <p:spPr>
          <a:xfrm>
            <a:off x="2987824" y="5706507"/>
            <a:ext cx="5731510" cy="824230"/>
          </a:xfrm>
          <a:prstGeom prst="rect">
            <a:avLst/>
          </a:prstGeom>
        </p:spPr>
      </p:pic>
    </p:spTree>
    <p:extLst>
      <p:ext uri="{BB962C8B-B14F-4D97-AF65-F5344CB8AC3E}">
        <p14:creationId xmlns:p14="http://schemas.microsoft.com/office/powerpoint/2010/main" val="278539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916305"/>
          </a:xfrm>
          <a:prstGeom prst="rect">
            <a:avLst/>
          </a:prstGeom>
        </p:spPr>
      </p:pic>
      <p:pic>
        <p:nvPicPr>
          <p:cNvPr id="3" name="Picture 2"/>
          <p:cNvPicPr/>
          <p:nvPr/>
        </p:nvPicPr>
        <p:blipFill>
          <a:blip r:embed="rId3"/>
          <a:stretch>
            <a:fillRect/>
          </a:stretch>
        </p:blipFill>
        <p:spPr>
          <a:xfrm>
            <a:off x="1115616" y="1268760"/>
            <a:ext cx="5731510" cy="2863850"/>
          </a:xfrm>
          <a:prstGeom prst="rect">
            <a:avLst/>
          </a:prstGeom>
        </p:spPr>
      </p:pic>
      <p:pic>
        <p:nvPicPr>
          <p:cNvPr id="4" name="Picture 3"/>
          <p:cNvPicPr/>
          <p:nvPr/>
        </p:nvPicPr>
        <p:blipFill>
          <a:blip r:embed="rId4"/>
          <a:stretch>
            <a:fillRect/>
          </a:stretch>
        </p:blipFill>
        <p:spPr>
          <a:xfrm>
            <a:off x="267544" y="4511332"/>
            <a:ext cx="5731510" cy="786765"/>
          </a:xfrm>
          <a:prstGeom prst="rect">
            <a:avLst/>
          </a:prstGeom>
        </p:spPr>
      </p:pic>
      <p:pic>
        <p:nvPicPr>
          <p:cNvPr id="5" name="Picture 4"/>
          <p:cNvPicPr/>
          <p:nvPr/>
        </p:nvPicPr>
        <p:blipFill>
          <a:blip r:embed="rId5"/>
          <a:stretch>
            <a:fillRect/>
          </a:stretch>
        </p:blipFill>
        <p:spPr>
          <a:xfrm>
            <a:off x="3275856" y="3861048"/>
            <a:ext cx="5731510" cy="2906395"/>
          </a:xfrm>
          <a:prstGeom prst="rect">
            <a:avLst/>
          </a:prstGeom>
        </p:spPr>
      </p:pic>
    </p:spTree>
    <p:extLst>
      <p:ext uri="{BB962C8B-B14F-4D97-AF65-F5344CB8AC3E}">
        <p14:creationId xmlns:p14="http://schemas.microsoft.com/office/powerpoint/2010/main" val="22850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76672"/>
            <a:ext cx="5731510" cy="680720"/>
          </a:xfrm>
          <a:prstGeom prst="rect">
            <a:avLst/>
          </a:prstGeom>
        </p:spPr>
      </p:pic>
      <p:pic>
        <p:nvPicPr>
          <p:cNvPr id="3" name="Picture 2"/>
          <p:cNvPicPr/>
          <p:nvPr/>
        </p:nvPicPr>
        <p:blipFill>
          <a:blip r:embed="rId3"/>
          <a:stretch>
            <a:fillRect/>
          </a:stretch>
        </p:blipFill>
        <p:spPr>
          <a:xfrm>
            <a:off x="971600" y="1700808"/>
            <a:ext cx="5731510" cy="3136900"/>
          </a:xfrm>
          <a:prstGeom prst="rect">
            <a:avLst/>
          </a:prstGeom>
        </p:spPr>
      </p:pic>
    </p:spTree>
    <p:extLst>
      <p:ext uri="{BB962C8B-B14F-4D97-AF65-F5344CB8AC3E}">
        <p14:creationId xmlns:p14="http://schemas.microsoft.com/office/powerpoint/2010/main" val="244816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7544" y="260649"/>
            <a:ext cx="4824536" cy="2664296"/>
          </a:xfrm>
          <a:prstGeom prst="rect">
            <a:avLst/>
          </a:prstGeom>
        </p:spPr>
      </p:pic>
      <p:pic>
        <p:nvPicPr>
          <p:cNvPr id="3" name="Picture 2"/>
          <p:cNvPicPr/>
          <p:nvPr/>
        </p:nvPicPr>
        <p:blipFill>
          <a:blip r:embed="rId3"/>
          <a:stretch>
            <a:fillRect/>
          </a:stretch>
        </p:blipFill>
        <p:spPr>
          <a:xfrm>
            <a:off x="3923928" y="2924944"/>
            <a:ext cx="5203552" cy="3907903"/>
          </a:xfrm>
          <a:prstGeom prst="rect">
            <a:avLst/>
          </a:prstGeom>
        </p:spPr>
      </p:pic>
    </p:spTree>
    <p:extLst>
      <p:ext uri="{BB962C8B-B14F-4D97-AF65-F5344CB8AC3E}">
        <p14:creationId xmlns:p14="http://schemas.microsoft.com/office/powerpoint/2010/main" val="2278726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8600" y="116632"/>
            <a:ext cx="5731510" cy="2865755"/>
          </a:xfrm>
          <a:prstGeom prst="rect">
            <a:avLst/>
          </a:prstGeom>
        </p:spPr>
      </p:pic>
      <p:pic>
        <p:nvPicPr>
          <p:cNvPr id="3" name="Picture 2"/>
          <p:cNvPicPr/>
          <p:nvPr/>
        </p:nvPicPr>
        <p:blipFill>
          <a:blip r:embed="rId3"/>
          <a:stretch>
            <a:fillRect/>
          </a:stretch>
        </p:blipFill>
        <p:spPr>
          <a:xfrm>
            <a:off x="3334167" y="2301240"/>
            <a:ext cx="5731510" cy="4556760"/>
          </a:xfrm>
          <a:prstGeom prst="rect">
            <a:avLst/>
          </a:prstGeom>
        </p:spPr>
      </p:pic>
    </p:spTree>
    <p:extLst>
      <p:ext uri="{BB962C8B-B14F-4D97-AF65-F5344CB8AC3E}">
        <p14:creationId xmlns:p14="http://schemas.microsoft.com/office/powerpoint/2010/main" val="116605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4041775"/>
          </a:xfrm>
          <a:prstGeom prst="rect">
            <a:avLst/>
          </a:prstGeom>
        </p:spPr>
      </p:pic>
      <p:pic>
        <p:nvPicPr>
          <p:cNvPr id="3" name="Picture 2"/>
          <p:cNvPicPr/>
          <p:nvPr/>
        </p:nvPicPr>
        <p:blipFill>
          <a:blip r:embed="rId3"/>
          <a:stretch>
            <a:fillRect/>
          </a:stretch>
        </p:blipFill>
        <p:spPr>
          <a:xfrm>
            <a:off x="3388206" y="3636645"/>
            <a:ext cx="5731510" cy="3221355"/>
          </a:xfrm>
          <a:prstGeom prst="rect">
            <a:avLst/>
          </a:prstGeom>
        </p:spPr>
      </p:pic>
    </p:spTree>
    <p:extLst>
      <p:ext uri="{BB962C8B-B14F-4D97-AF65-F5344CB8AC3E}">
        <p14:creationId xmlns:p14="http://schemas.microsoft.com/office/powerpoint/2010/main" val="7228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0"/>
            <a:ext cx="5731510" cy="3222625"/>
          </a:xfrm>
          <a:prstGeom prst="rect">
            <a:avLst/>
          </a:prstGeom>
        </p:spPr>
      </p:pic>
      <p:pic>
        <p:nvPicPr>
          <p:cNvPr id="3" name="Picture 2"/>
          <p:cNvPicPr/>
          <p:nvPr/>
        </p:nvPicPr>
        <p:blipFill>
          <a:blip r:embed="rId3"/>
          <a:stretch>
            <a:fillRect/>
          </a:stretch>
        </p:blipFill>
        <p:spPr>
          <a:xfrm>
            <a:off x="3412490" y="3451349"/>
            <a:ext cx="5731510" cy="3406775"/>
          </a:xfrm>
          <a:prstGeom prst="rect">
            <a:avLst/>
          </a:prstGeom>
        </p:spPr>
      </p:pic>
    </p:spTree>
    <p:extLst>
      <p:ext uri="{BB962C8B-B14F-4D97-AF65-F5344CB8AC3E}">
        <p14:creationId xmlns:p14="http://schemas.microsoft.com/office/powerpoint/2010/main" val="46668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75564"/>
            <a:ext cx="5731510" cy="3353435"/>
          </a:xfrm>
          <a:prstGeom prst="rect">
            <a:avLst/>
          </a:prstGeom>
        </p:spPr>
      </p:pic>
      <p:pic>
        <p:nvPicPr>
          <p:cNvPr id="3" name="Picture 2"/>
          <p:cNvPicPr/>
          <p:nvPr/>
        </p:nvPicPr>
        <p:blipFill>
          <a:blip r:embed="rId3"/>
          <a:stretch>
            <a:fillRect/>
          </a:stretch>
        </p:blipFill>
        <p:spPr>
          <a:xfrm>
            <a:off x="3387462" y="3504565"/>
            <a:ext cx="5731510" cy="3353435"/>
          </a:xfrm>
          <a:prstGeom prst="rect">
            <a:avLst/>
          </a:prstGeom>
        </p:spPr>
      </p:pic>
    </p:spTree>
    <p:extLst>
      <p:ext uri="{BB962C8B-B14F-4D97-AF65-F5344CB8AC3E}">
        <p14:creationId xmlns:p14="http://schemas.microsoft.com/office/powerpoint/2010/main" val="330967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0"/>
            <a:ext cx="5731510" cy="3251200"/>
          </a:xfrm>
          <a:prstGeom prst="rect">
            <a:avLst/>
          </a:prstGeom>
        </p:spPr>
      </p:pic>
      <p:pic>
        <p:nvPicPr>
          <p:cNvPr id="3" name="Picture 2"/>
          <p:cNvPicPr/>
          <p:nvPr/>
        </p:nvPicPr>
        <p:blipFill>
          <a:blip r:embed="rId3"/>
          <a:stretch>
            <a:fillRect/>
          </a:stretch>
        </p:blipFill>
        <p:spPr>
          <a:xfrm>
            <a:off x="3923928" y="3001764"/>
            <a:ext cx="5083438" cy="3873748"/>
          </a:xfrm>
          <a:prstGeom prst="rect">
            <a:avLst/>
          </a:prstGeom>
        </p:spPr>
      </p:pic>
    </p:spTree>
    <p:extLst>
      <p:ext uri="{BB962C8B-B14F-4D97-AF65-F5344CB8AC3E}">
        <p14:creationId xmlns:p14="http://schemas.microsoft.com/office/powerpoint/2010/main" val="1105692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88641"/>
            <a:ext cx="4932040" cy="3384376"/>
          </a:xfrm>
          <a:prstGeom prst="rect">
            <a:avLst/>
          </a:prstGeom>
        </p:spPr>
      </p:pic>
      <p:pic>
        <p:nvPicPr>
          <p:cNvPr id="3" name="Picture 2"/>
          <p:cNvPicPr/>
          <p:nvPr/>
        </p:nvPicPr>
        <p:blipFill>
          <a:blip r:embed="rId3"/>
          <a:stretch>
            <a:fillRect/>
          </a:stretch>
        </p:blipFill>
        <p:spPr>
          <a:xfrm>
            <a:off x="3412490" y="3212976"/>
            <a:ext cx="5731510" cy="3554095"/>
          </a:xfrm>
          <a:prstGeom prst="rect">
            <a:avLst/>
          </a:prstGeom>
        </p:spPr>
      </p:pic>
    </p:spTree>
    <p:extLst>
      <p:ext uri="{BB962C8B-B14F-4D97-AF65-F5344CB8AC3E}">
        <p14:creationId xmlns:p14="http://schemas.microsoft.com/office/powerpoint/2010/main" val="51691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solidFill>
                  <a:schemeClr val="tx1"/>
                </a:solidFill>
                <a:effectLst/>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p:txBody>
          <a:bodyPr>
            <a:normAutofit/>
          </a:bodyPr>
          <a:lstStyle/>
          <a:p>
            <a:r>
              <a:rPr lang="en-IN" sz="2400" dirty="0">
                <a:latin typeface="Arial" panose="020B0604020202020204" pitchFamily="34" charset="0"/>
                <a:cs typeface="Arial" panose="020B0604020202020204" pitchFamily="34" charset="0"/>
              </a:rPr>
              <a:t>Customer satisfaction has emerged as one of the most important factors that guarantee the success of online store it has been posited as a key stimulant of purchase, repurchase intentions and customer loyalty.</a:t>
            </a:r>
          </a:p>
          <a:p>
            <a:r>
              <a:rPr lang="en-IN" sz="2400" dirty="0">
                <a:latin typeface="Arial" panose="020B0604020202020204" pitchFamily="34" charset="0"/>
                <a:cs typeface="Arial" panose="020B0604020202020204" pitchFamily="34" charset="0"/>
              </a:rPr>
              <a:t> A comprehensive review of the literature, theories and models have been carried out to propose the models for customer activation and customer retention. </a:t>
            </a:r>
          </a:p>
          <a:p>
            <a:r>
              <a:rPr lang="en-IN" sz="2400" dirty="0">
                <a:latin typeface="Arial" panose="020B0604020202020204" pitchFamily="34" charset="0"/>
                <a:cs typeface="Arial" panose="020B0604020202020204" pitchFamily="34" charset="0"/>
              </a:rPr>
              <a:t>Five major factors that contributed to the success of an e-commerce store have been identified as: service quality, system quality, information quality, trust and net benefit.</a:t>
            </a:r>
          </a:p>
        </p:txBody>
      </p:sp>
    </p:spTree>
    <p:extLst>
      <p:ext uri="{BB962C8B-B14F-4D97-AF65-F5344CB8AC3E}">
        <p14:creationId xmlns:p14="http://schemas.microsoft.com/office/powerpoint/2010/main" val="53578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3820"/>
            <a:ext cx="5731510" cy="3575050"/>
          </a:xfrm>
          <a:prstGeom prst="rect">
            <a:avLst/>
          </a:prstGeom>
        </p:spPr>
      </p:pic>
      <p:pic>
        <p:nvPicPr>
          <p:cNvPr id="3" name="Picture 2"/>
          <p:cNvPicPr/>
          <p:nvPr/>
        </p:nvPicPr>
        <p:blipFill>
          <a:blip r:embed="rId3"/>
          <a:stretch>
            <a:fillRect/>
          </a:stretch>
        </p:blipFill>
        <p:spPr>
          <a:xfrm>
            <a:off x="3995936" y="2924944"/>
            <a:ext cx="5169520" cy="3929360"/>
          </a:xfrm>
          <a:prstGeom prst="rect">
            <a:avLst/>
          </a:prstGeom>
        </p:spPr>
      </p:pic>
    </p:spTree>
    <p:extLst>
      <p:ext uri="{BB962C8B-B14F-4D97-AF65-F5344CB8AC3E}">
        <p14:creationId xmlns:p14="http://schemas.microsoft.com/office/powerpoint/2010/main" val="349275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6680" y="260648"/>
            <a:ext cx="4465320" cy="1516380"/>
          </a:xfrm>
          <a:prstGeom prst="rect">
            <a:avLst/>
          </a:prstGeom>
        </p:spPr>
      </p:pic>
      <p:pic>
        <p:nvPicPr>
          <p:cNvPr id="3" name="Picture 2"/>
          <p:cNvPicPr/>
          <p:nvPr/>
        </p:nvPicPr>
        <p:blipFill>
          <a:blip r:embed="rId3"/>
          <a:stretch>
            <a:fillRect/>
          </a:stretch>
        </p:blipFill>
        <p:spPr>
          <a:xfrm>
            <a:off x="1979712" y="1988840"/>
            <a:ext cx="5731510" cy="3204210"/>
          </a:xfrm>
          <a:prstGeom prst="rect">
            <a:avLst/>
          </a:prstGeom>
        </p:spPr>
      </p:pic>
    </p:spTree>
    <p:extLst>
      <p:ext uri="{BB962C8B-B14F-4D97-AF65-F5344CB8AC3E}">
        <p14:creationId xmlns:p14="http://schemas.microsoft.com/office/powerpoint/2010/main" val="2403448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1456" y="188641"/>
            <a:ext cx="5126608" cy="3528392"/>
          </a:xfrm>
          <a:prstGeom prst="rect">
            <a:avLst/>
          </a:prstGeom>
        </p:spPr>
      </p:pic>
      <p:pic>
        <p:nvPicPr>
          <p:cNvPr id="3" name="Picture 2"/>
          <p:cNvPicPr/>
          <p:nvPr/>
        </p:nvPicPr>
        <p:blipFill>
          <a:blip r:embed="rId3"/>
          <a:stretch>
            <a:fillRect/>
          </a:stretch>
        </p:blipFill>
        <p:spPr>
          <a:xfrm>
            <a:off x="3995936" y="3212976"/>
            <a:ext cx="5011430" cy="3513078"/>
          </a:xfrm>
          <a:prstGeom prst="rect">
            <a:avLst/>
          </a:prstGeom>
        </p:spPr>
      </p:pic>
    </p:spTree>
    <p:extLst>
      <p:ext uri="{BB962C8B-B14F-4D97-AF65-F5344CB8AC3E}">
        <p14:creationId xmlns:p14="http://schemas.microsoft.com/office/powerpoint/2010/main" val="347018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948" y="0"/>
            <a:ext cx="5731510" cy="1280795"/>
          </a:xfrm>
          <a:prstGeom prst="rect">
            <a:avLst/>
          </a:prstGeom>
        </p:spPr>
      </p:pic>
      <p:pic>
        <p:nvPicPr>
          <p:cNvPr id="3" name="Picture 2"/>
          <p:cNvPicPr/>
          <p:nvPr/>
        </p:nvPicPr>
        <p:blipFill>
          <a:blip r:embed="rId3"/>
          <a:stretch>
            <a:fillRect/>
          </a:stretch>
        </p:blipFill>
        <p:spPr>
          <a:xfrm>
            <a:off x="3416434" y="0"/>
            <a:ext cx="5731510" cy="3408045"/>
          </a:xfrm>
          <a:prstGeom prst="rect">
            <a:avLst/>
          </a:prstGeom>
        </p:spPr>
      </p:pic>
      <p:pic>
        <p:nvPicPr>
          <p:cNvPr id="4" name="Picture 3"/>
          <p:cNvPicPr/>
          <p:nvPr/>
        </p:nvPicPr>
        <p:blipFill>
          <a:blip r:embed="rId4"/>
          <a:stretch>
            <a:fillRect/>
          </a:stretch>
        </p:blipFill>
        <p:spPr>
          <a:xfrm>
            <a:off x="-12948" y="3450455"/>
            <a:ext cx="5731510" cy="3324225"/>
          </a:xfrm>
          <a:prstGeom prst="rect">
            <a:avLst/>
          </a:prstGeom>
        </p:spPr>
      </p:pic>
    </p:spTree>
    <p:extLst>
      <p:ext uri="{BB962C8B-B14F-4D97-AF65-F5344CB8AC3E}">
        <p14:creationId xmlns:p14="http://schemas.microsoft.com/office/powerpoint/2010/main" val="335552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4656" y="24780"/>
            <a:ext cx="5731510" cy="3773805"/>
          </a:xfrm>
          <a:prstGeom prst="rect">
            <a:avLst/>
          </a:prstGeom>
        </p:spPr>
      </p:pic>
      <p:pic>
        <p:nvPicPr>
          <p:cNvPr id="3" name="Picture 2"/>
          <p:cNvPicPr/>
          <p:nvPr/>
        </p:nvPicPr>
        <p:blipFill>
          <a:blip r:embed="rId3"/>
          <a:stretch>
            <a:fillRect/>
          </a:stretch>
        </p:blipFill>
        <p:spPr>
          <a:xfrm>
            <a:off x="2483768" y="4365104"/>
            <a:ext cx="5731510" cy="1278255"/>
          </a:xfrm>
          <a:prstGeom prst="rect">
            <a:avLst/>
          </a:prstGeom>
        </p:spPr>
      </p:pic>
    </p:spTree>
    <p:extLst>
      <p:ext uri="{BB962C8B-B14F-4D97-AF65-F5344CB8AC3E}">
        <p14:creationId xmlns:p14="http://schemas.microsoft.com/office/powerpoint/2010/main" val="3129370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188640"/>
            <a:ext cx="5731510" cy="3854450"/>
          </a:xfrm>
          <a:prstGeom prst="rect">
            <a:avLst/>
          </a:prstGeom>
        </p:spPr>
      </p:pic>
      <p:pic>
        <p:nvPicPr>
          <p:cNvPr id="3" name="Picture 2"/>
          <p:cNvPicPr/>
          <p:nvPr/>
        </p:nvPicPr>
        <p:blipFill>
          <a:blip r:embed="rId3"/>
          <a:stretch>
            <a:fillRect/>
          </a:stretch>
        </p:blipFill>
        <p:spPr>
          <a:xfrm>
            <a:off x="3275856" y="4509120"/>
            <a:ext cx="4716780" cy="1211580"/>
          </a:xfrm>
          <a:prstGeom prst="rect">
            <a:avLst/>
          </a:prstGeom>
        </p:spPr>
      </p:pic>
    </p:spTree>
    <p:extLst>
      <p:ext uri="{BB962C8B-B14F-4D97-AF65-F5344CB8AC3E}">
        <p14:creationId xmlns:p14="http://schemas.microsoft.com/office/powerpoint/2010/main" val="690353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3196"/>
            <a:ext cx="5731510" cy="3226435"/>
          </a:xfrm>
          <a:prstGeom prst="rect">
            <a:avLst/>
          </a:prstGeom>
        </p:spPr>
      </p:pic>
      <p:pic>
        <p:nvPicPr>
          <p:cNvPr id="3" name="Picture 2"/>
          <p:cNvPicPr/>
          <p:nvPr/>
        </p:nvPicPr>
        <p:blipFill>
          <a:blip r:embed="rId3"/>
          <a:stretch>
            <a:fillRect/>
          </a:stretch>
        </p:blipFill>
        <p:spPr>
          <a:xfrm>
            <a:off x="3412490" y="3213239"/>
            <a:ext cx="5731510" cy="3518535"/>
          </a:xfrm>
          <a:prstGeom prst="rect">
            <a:avLst/>
          </a:prstGeom>
        </p:spPr>
      </p:pic>
    </p:spTree>
    <p:extLst>
      <p:ext uri="{BB962C8B-B14F-4D97-AF65-F5344CB8AC3E}">
        <p14:creationId xmlns:p14="http://schemas.microsoft.com/office/powerpoint/2010/main" val="1910131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55590"/>
            <a:ext cx="5731510" cy="3285490"/>
          </a:xfrm>
          <a:prstGeom prst="rect">
            <a:avLst/>
          </a:prstGeom>
        </p:spPr>
      </p:pic>
      <p:pic>
        <p:nvPicPr>
          <p:cNvPr id="3" name="Picture 2"/>
          <p:cNvPicPr/>
          <p:nvPr/>
        </p:nvPicPr>
        <p:blipFill>
          <a:blip r:embed="rId3"/>
          <a:stretch>
            <a:fillRect/>
          </a:stretch>
        </p:blipFill>
        <p:spPr>
          <a:xfrm>
            <a:off x="3275856" y="3647440"/>
            <a:ext cx="5731510" cy="3210560"/>
          </a:xfrm>
          <a:prstGeom prst="rect">
            <a:avLst/>
          </a:prstGeom>
        </p:spPr>
      </p:pic>
    </p:spTree>
    <p:extLst>
      <p:ext uri="{BB962C8B-B14F-4D97-AF65-F5344CB8AC3E}">
        <p14:creationId xmlns:p14="http://schemas.microsoft.com/office/powerpoint/2010/main" val="319857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712" y="-248"/>
            <a:ext cx="5731510" cy="3233420"/>
          </a:xfrm>
          <a:prstGeom prst="rect">
            <a:avLst/>
          </a:prstGeom>
        </p:spPr>
      </p:pic>
      <p:pic>
        <p:nvPicPr>
          <p:cNvPr id="4" name="Picture 3"/>
          <p:cNvPicPr/>
          <p:nvPr/>
        </p:nvPicPr>
        <p:blipFill>
          <a:blip r:embed="rId3"/>
          <a:stretch>
            <a:fillRect/>
          </a:stretch>
        </p:blipFill>
        <p:spPr>
          <a:xfrm>
            <a:off x="251520" y="4509120"/>
            <a:ext cx="5904656" cy="1166495"/>
          </a:xfrm>
          <a:prstGeom prst="rect">
            <a:avLst/>
          </a:prstGeom>
        </p:spPr>
      </p:pic>
      <p:pic>
        <p:nvPicPr>
          <p:cNvPr id="5" name="Picture 4"/>
          <p:cNvPicPr/>
          <p:nvPr/>
        </p:nvPicPr>
        <p:blipFill>
          <a:blip r:embed="rId4"/>
          <a:stretch>
            <a:fillRect/>
          </a:stretch>
        </p:blipFill>
        <p:spPr>
          <a:xfrm>
            <a:off x="3235300" y="3086978"/>
            <a:ext cx="5731510" cy="3737610"/>
          </a:xfrm>
          <a:prstGeom prst="rect">
            <a:avLst/>
          </a:prstGeom>
        </p:spPr>
      </p:pic>
    </p:spTree>
    <p:extLst>
      <p:ext uri="{BB962C8B-B14F-4D97-AF65-F5344CB8AC3E}">
        <p14:creationId xmlns:p14="http://schemas.microsoft.com/office/powerpoint/2010/main" val="2072006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3616960"/>
          </a:xfrm>
          <a:prstGeom prst="rect">
            <a:avLst/>
          </a:prstGeom>
        </p:spPr>
      </p:pic>
      <p:pic>
        <p:nvPicPr>
          <p:cNvPr id="3" name="Picture 2"/>
          <p:cNvPicPr/>
          <p:nvPr/>
        </p:nvPicPr>
        <p:blipFill>
          <a:blip r:embed="rId3"/>
          <a:stretch>
            <a:fillRect/>
          </a:stretch>
        </p:blipFill>
        <p:spPr>
          <a:xfrm>
            <a:off x="3114289" y="4509120"/>
            <a:ext cx="5295900" cy="1295400"/>
          </a:xfrm>
          <a:prstGeom prst="rect">
            <a:avLst/>
          </a:prstGeom>
        </p:spPr>
      </p:pic>
    </p:spTree>
    <p:extLst>
      <p:ext uri="{BB962C8B-B14F-4D97-AF65-F5344CB8AC3E}">
        <p14:creationId xmlns:p14="http://schemas.microsoft.com/office/powerpoint/2010/main" val="282720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400" dirty="0">
                <a:solidFill>
                  <a:schemeClr val="tx1"/>
                </a:solidFill>
                <a:effectLst/>
                <a:latin typeface="Arial" panose="020B0604020202020204" pitchFamily="34" charset="0"/>
                <a:cs typeface="Arial" panose="020B0604020202020204" pitchFamily="34" charset="0"/>
              </a:rPr>
              <a:t>Problem statement</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825625"/>
            <a:ext cx="7886700" cy="2971527"/>
          </a:xfrm>
        </p:spPr>
        <p:txBody>
          <a:bodyPr>
            <a:normAutofit/>
          </a:bodyPr>
          <a:lstStyle/>
          <a:p>
            <a:r>
              <a:rPr lang="en-IN" sz="2400" dirty="0">
                <a:latin typeface="Arial" panose="020B0604020202020204" pitchFamily="34" charset="0"/>
                <a:cs typeface="Arial" panose="020B0604020202020204" pitchFamily="34" charset="0"/>
              </a:rPr>
              <a:t>The combination of both utilitarian value and hedonistic values are needed to affect the repeat purchase intention (loyalty) positively .</a:t>
            </a:r>
          </a:p>
          <a:p>
            <a:r>
              <a:rPr lang="en-IN" sz="2400" dirty="0">
                <a:latin typeface="Arial" panose="020B0604020202020204" pitchFamily="34" charset="0"/>
                <a:cs typeface="Arial" panose="020B0604020202020204" pitchFamily="34" charset="0"/>
              </a:rPr>
              <a:t>The objective was to perform extensive data analysis on a given dataset and produce valuable insights that will help in customer retention.</a:t>
            </a:r>
          </a:p>
          <a:p>
            <a:r>
              <a:rPr lang="en-IN" sz="2400" dirty="0">
                <a:latin typeface="Arial" panose="020B0604020202020204" pitchFamily="34" charset="0"/>
                <a:cs typeface="Arial" panose="020B0604020202020204" pitchFamily="34" charset="0"/>
              </a:rPr>
              <a:t>The dataset consist of 71 features and 269 rows</a:t>
            </a:r>
          </a:p>
        </p:txBody>
      </p:sp>
    </p:spTree>
    <p:extLst>
      <p:ext uri="{BB962C8B-B14F-4D97-AF65-F5344CB8AC3E}">
        <p14:creationId xmlns:p14="http://schemas.microsoft.com/office/powerpoint/2010/main" val="3206243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772" y="33654"/>
            <a:ext cx="5731510" cy="3395345"/>
          </a:xfrm>
          <a:prstGeom prst="rect">
            <a:avLst/>
          </a:prstGeom>
        </p:spPr>
      </p:pic>
      <p:pic>
        <p:nvPicPr>
          <p:cNvPr id="3" name="Picture 2"/>
          <p:cNvPicPr/>
          <p:nvPr/>
        </p:nvPicPr>
        <p:blipFill>
          <a:blip r:embed="rId3"/>
          <a:stretch>
            <a:fillRect/>
          </a:stretch>
        </p:blipFill>
        <p:spPr>
          <a:xfrm>
            <a:off x="3408670" y="3645024"/>
            <a:ext cx="5731510" cy="3054985"/>
          </a:xfrm>
          <a:prstGeom prst="rect">
            <a:avLst/>
          </a:prstGeom>
        </p:spPr>
      </p:pic>
    </p:spTree>
    <p:extLst>
      <p:ext uri="{BB962C8B-B14F-4D97-AF65-F5344CB8AC3E}">
        <p14:creationId xmlns:p14="http://schemas.microsoft.com/office/powerpoint/2010/main" val="534623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776" y="0"/>
            <a:ext cx="5731510" cy="3832225"/>
          </a:xfrm>
          <a:prstGeom prst="rect">
            <a:avLst/>
          </a:prstGeom>
        </p:spPr>
      </p:pic>
      <p:pic>
        <p:nvPicPr>
          <p:cNvPr id="3" name="Picture 2"/>
          <p:cNvPicPr/>
          <p:nvPr/>
        </p:nvPicPr>
        <p:blipFill>
          <a:blip r:embed="rId3"/>
          <a:stretch>
            <a:fillRect/>
          </a:stretch>
        </p:blipFill>
        <p:spPr>
          <a:xfrm>
            <a:off x="514152" y="3428999"/>
            <a:ext cx="5731510" cy="1149985"/>
          </a:xfrm>
          <a:prstGeom prst="rect">
            <a:avLst/>
          </a:prstGeom>
        </p:spPr>
      </p:pic>
      <p:pic>
        <p:nvPicPr>
          <p:cNvPr id="5" name="Picture 4"/>
          <p:cNvPicPr/>
          <p:nvPr/>
        </p:nvPicPr>
        <p:blipFill>
          <a:blip r:embed="rId4"/>
          <a:stretch>
            <a:fillRect/>
          </a:stretch>
        </p:blipFill>
        <p:spPr>
          <a:xfrm>
            <a:off x="3330476" y="3866505"/>
            <a:ext cx="5731510" cy="2928620"/>
          </a:xfrm>
          <a:prstGeom prst="rect">
            <a:avLst/>
          </a:prstGeom>
        </p:spPr>
      </p:pic>
    </p:spTree>
    <p:extLst>
      <p:ext uri="{BB962C8B-B14F-4D97-AF65-F5344CB8AC3E}">
        <p14:creationId xmlns:p14="http://schemas.microsoft.com/office/powerpoint/2010/main" val="13741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039745"/>
          </a:xfrm>
          <a:prstGeom prst="rect">
            <a:avLst/>
          </a:prstGeom>
        </p:spPr>
      </p:pic>
      <p:pic>
        <p:nvPicPr>
          <p:cNvPr id="3" name="Picture 2"/>
          <p:cNvPicPr/>
          <p:nvPr/>
        </p:nvPicPr>
        <p:blipFill>
          <a:blip r:embed="rId3"/>
          <a:stretch>
            <a:fillRect/>
          </a:stretch>
        </p:blipFill>
        <p:spPr>
          <a:xfrm>
            <a:off x="3412490" y="3429000"/>
            <a:ext cx="5731510" cy="3190240"/>
          </a:xfrm>
          <a:prstGeom prst="rect">
            <a:avLst/>
          </a:prstGeom>
        </p:spPr>
      </p:pic>
    </p:spTree>
    <p:extLst>
      <p:ext uri="{BB962C8B-B14F-4D97-AF65-F5344CB8AC3E}">
        <p14:creationId xmlns:p14="http://schemas.microsoft.com/office/powerpoint/2010/main" val="25327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0"/>
            <a:ext cx="5731510" cy="3684270"/>
          </a:xfrm>
          <a:prstGeom prst="rect">
            <a:avLst/>
          </a:prstGeom>
        </p:spPr>
      </p:pic>
      <p:pic>
        <p:nvPicPr>
          <p:cNvPr id="3" name="Picture 2"/>
          <p:cNvPicPr/>
          <p:nvPr/>
        </p:nvPicPr>
        <p:blipFill>
          <a:blip r:embed="rId3"/>
          <a:stretch>
            <a:fillRect/>
          </a:stretch>
        </p:blipFill>
        <p:spPr>
          <a:xfrm>
            <a:off x="3203848" y="3599026"/>
            <a:ext cx="5731510" cy="3234690"/>
          </a:xfrm>
          <a:prstGeom prst="rect">
            <a:avLst/>
          </a:prstGeom>
        </p:spPr>
      </p:pic>
    </p:spTree>
    <p:extLst>
      <p:ext uri="{BB962C8B-B14F-4D97-AF65-F5344CB8AC3E}">
        <p14:creationId xmlns:p14="http://schemas.microsoft.com/office/powerpoint/2010/main" val="1761998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2993390"/>
          </a:xfrm>
          <a:prstGeom prst="rect">
            <a:avLst/>
          </a:prstGeom>
        </p:spPr>
      </p:pic>
      <p:pic>
        <p:nvPicPr>
          <p:cNvPr id="3" name="Picture 2"/>
          <p:cNvPicPr/>
          <p:nvPr/>
        </p:nvPicPr>
        <p:blipFill>
          <a:blip r:embed="rId3"/>
          <a:stretch>
            <a:fillRect/>
          </a:stretch>
        </p:blipFill>
        <p:spPr>
          <a:xfrm>
            <a:off x="3409042" y="3450580"/>
            <a:ext cx="5731510" cy="3190240"/>
          </a:xfrm>
          <a:prstGeom prst="rect">
            <a:avLst/>
          </a:prstGeom>
        </p:spPr>
      </p:pic>
    </p:spTree>
    <p:extLst>
      <p:ext uri="{BB962C8B-B14F-4D97-AF65-F5344CB8AC3E}">
        <p14:creationId xmlns:p14="http://schemas.microsoft.com/office/powerpoint/2010/main" val="156532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60712"/>
            <a:ext cx="5731510" cy="3393440"/>
          </a:xfrm>
          <a:prstGeom prst="rect">
            <a:avLst/>
          </a:prstGeom>
        </p:spPr>
      </p:pic>
      <p:pic>
        <p:nvPicPr>
          <p:cNvPr id="3" name="Picture 2"/>
          <p:cNvPicPr/>
          <p:nvPr/>
        </p:nvPicPr>
        <p:blipFill>
          <a:blip r:embed="rId3"/>
          <a:stretch>
            <a:fillRect/>
          </a:stretch>
        </p:blipFill>
        <p:spPr>
          <a:xfrm>
            <a:off x="3412490" y="3051175"/>
            <a:ext cx="5731510" cy="3806825"/>
          </a:xfrm>
          <a:prstGeom prst="rect">
            <a:avLst/>
          </a:prstGeom>
        </p:spPr>
      </p:pic>
    </p:spTree>
    <p:extLst>
      <p:ext uri="{BB962C8B-B14F-4D97-AF65-F5344CB8AC3E}">
        <p14:creationId xmlns:p14="http://schemas.microsoft.com/office/powerpoint/2010/main" val="179061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3412" y="12205"/>
            <a:ext cx="5042644" cy="3344788"/>
          </a:xfrm>
          <a:prstGeom prst="rect">
            <a:avLst/>
          </a:prstGeom>
        </p:spPr>
      </p:pic>
      <p:pic>
        <p:nvPicPr>
          <p:cNvPr id="3" name="Picture 2"/>
          <p:cNvPicPr/>
          <p:nvPr/>
        </p:nvPicPr>
        <p:blipFill>
          <a:blip r:embed="rId3"/>
          <a:stretch>
            <a:fillRect/>
          </a:stretch>
        </p:blipFill>
        <p:spPr>
          <a:xfrm>
            <a:off x="4028266" y="2924944"/>
            <a:ext cx="5113278" cy="3954512"/>
          </a:xfrm>
          <a:prstGeom prst="rect">
            <a:avLst/>
          </a:prstGeom>
        </p:spPr>
      </p:pic>
    </p:spTree>
    <p:extLst>
      <p:ext uri="{BB962C8B-B14F-4D97-AF65-F5344CB8AC3E}">
        <p14:creationId xmlns:p14="http://schemas.microsoft.com/office/powerpoint/2010/main" val="125059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400600" cy="3672408"/>
          </a:xfrm>
          <a:prstGeom prst="rect">
            <a:avLst/>
          </a:prstGeom>
        </p:spPr>
      </p:pic>
      <p:pic>
        <p:nvPicPr>
          <p:cNvPr id="3" name="Picture 2"/>
          <p:cNvPicPr/>
          <p:nvPr/>
        </p:nvPicPr>
        <p:blipFill>
          <a:blip r:embed="rId3"/>
          <a:stretch>
            <a:fillRect/>
          </a:stretch>
        </p:blipFill>
        <p:spPr>
          <a:xfrm>
            <a:off x="3412490" y="3703062"/>
            <a:ext cx="5731510" cy="3163570"/>
          </a:xfrm>
          <a:prstGeom prst="rect">
            <a:avLst/>
          </a:prstGeom>
        </p:spPr>
      </p:pic>
    </p:spTree>
    <p:extLst>
      <p:ext uri="{BB962C8B-B14F-4D97-AF65-F5344CB8AC3E}">
        <p14:creationId xmlns:p14="http://schemas.microsoft.com/office/powerpoint/2010/main" val="16530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00" y="0"/>
            <a:ext cx="5731510" cy="4014470"/>
          </a:xfrm>
          <a:prstGeom prst="rect">
            <a:avLst/>
          </a:prstGeom>
        </p:spPr>
      </p:pic>
      <p:pic>
        <p:nvPicPr>
          <p:cNvPr id="3" name="Picture 2"/>
          <p:cNvPicPr/>
          <p:nvPr/>
        </p:nvPicPr>
        <p:blipFill>
          <a:blip r:embed="rId3"/>
          <a:stretch>
            <a:fillRect/>
          </a:stretch>
        </p:blipFill>
        <p:spPr>
          <a:xfrm>
            <a:off x="2771800" y="4283581"/>
            <a:ext cx="5731510" cy="1649730"/>
          </a:xfrm>
          <a:prstGeom prst="rect">
            <a:avLst/>
          </a:prstGeom>
        </p:spPr>
      </p:pic>
    </p:spTree>
    <p:extLst>
      <p:ext uri="{BB962C8B-B14F-4D97-AF65-F5344CB8AC3E}">
        <p14:creationId xmlns:p14="http://schemas.microsoft.com/office/powerpoint/2010/main" val="3688957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611755"/>
          </a:xfrm>
          <a:prstGeom prst="rect">
            <a:avLst/>
          </a:prstGeom>
        </p:spPr>
      </p:pic>
      <p:pic>
        <p:nvPicPr>
          <p:cNvPr id="3" name="Picture 2"/>
          <p:cNvPicPr/>
          <p:nvPr/>
        </p:nvPicPr>
        <p:blipFill>
          <a:blip r:embed="rId3"/>
          <a:stretch>
            <a:fillRect/>
          </a:stretch>
        </p:blipFill>
        <p:spPr>
          <a:xfrm>
            <a:off x="2865755" y="3861048"/>
            <a:ext cx="5731510" cy="1882775"/>
          </a:xfrm>
          <a:prstGeom prst="rect">
            <a:avLst/>
          </a:prstGeom>
        </p:spPr>
      </p:pic>
    </p:spTree>
    <p:extLst>
      <p:ext uri="{BB962C8B-B14F-4D97-AF65-F5344CB8AC3E}">
        <p14:creationId xmlns:p14="http://schemas.microsoft.com/office/powerpoint/2010/main" val="112294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22" y="260648"/>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Exploratory Data Analysis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442798"/>
            <a:ext cx="8229600" cy="4968552"/>
          </a:xfrm>
        </p:spPr>
        <p:txBody>
          <a:bodyPr>
            <a:noAutofit/>
          </a:bodyPr>
          <a:lstStyle/>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Checking shape of data.</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Checking data types of each features using dataframe.info() function.</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checking for null values in each column.</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Checking description of each categorical feature by using </a:t>
            </a:r>
            <a:r>
              <a:rPr lang="en-US" sz="2400" dirty="0" err="1">
                <a:solidFill>
                  <a:schemeClr val="tx1"/>
                </a:solidFill>
                <a:latin typeface="Arial" panose="020B0604020202020204" pitchFamily="34" charset="0"/>
                <a:cs typeface="Arial" panose="020B0604020202020204" pitchFamily="34" charset="0"/>
              </a:rPr>
              <a:t>dataFrame.describe</a:t>
            </a:r>
            <a:r>
              <a:rPr lang="en-US" sz="2400" dirty="0">
                <a:solidFill>
                  <a:schemeClr val="tx1"/>
                </a:solidFill>
                <a:latin typeface="Arial" panose="020B0604020202020204" pitchFamily="34" charset="0"/>
                <a:cs typeface="Arial" panose="020B0604020202020204" pitchFamily="34" charset="0"/>
              </a:rPr>
              <a:t>(include='object').T</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Displaying each categorical attribute values in terms of percentage.</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Count plot to see the counts of each attribute.</a:t>
            </a:r>
          </a:p>
          <a:p>
            <a:pPr indent="-342900">
              <a:lnSpc>
                <a:spcPct val="90000"/>
              </a:lnSpc>
              <a:buClrTx/>
            </a:pPr>
            <a:r>
              <a:rPr lang="en-US" sz="2400" dirty="0">
                <a:solidFill>
                  <a:schemeClr val="tx1"/>
                </a:solidFill>
                <a:latin typeface="Arial" panose="020B0604020202020204" pitchFamily="34" charset="0"/>
                <a:cs typeface="Arial" panose="020B0604020202020204" pitchFamily="34" charset="0"/>
              </a:rPr>
              <a:t>Bivariate analysis by adding  hue parameter to </a:t>
            </a:r>
            <a:r>
              <a:rPr lang="en-US" sz="2400" dirty="0" err="1">
                <a:solidFill>
                  <a:schemeClr val="tx1"/>
                </a:solidFill>
                <a:latin typeface="Arial" panose="020B0604020202020204" pitchFamily="34" charset="0"/>
                <a:cs typeface="Arial" panose="020B0604020202020204" pitchFamily="34" charset="0"/>
              </a:rPr>
              <a:t>seaborn</a:t>
            </a:r>
            <a:r>
              <a:rPr lang="en-US" sz="2400" dirty="0">
                <a:solidFill>
                  <a:schemeClr val="tx1"/>
                </a:solidFill>
                <a:latin typeface="Arial" panose="020B0604020202020204" pitchFamily="34" charset="0"/>
                <a:cs typeface="Arial" panose="020B0604020202020204" pitchFamily="34" charset="0"/>
              </a:rPr>
              <a:t> plot and keeping ‘x’ parameter as ‘purchase frequency of customer’.</a:t>
            </a:r>
            <a:endParaRPr lang="en-IN"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142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76672"/>
            <a:ext cx="5731510" cy="2701925"/>
          </a:xfrm>
          <a:prstGeom prst="rect">
            <a:avLst/>
          </a:prstGeom>
        </p:spPr>
      </p:pic>
      <p:pic>
        <p:nvPicPr>
          <p:cNvPr id="3" name="Picture 2"/>
          <p:cNvPicPr/>
          <p:nvPr/>
        </p:nvPicPr>
        <p:blipFill>
          <a:blip r:embed="rId3"/>
          <a:stretch>
            <a:fillRect/>
          </a:stretch>
        </p:blipFill>
        <p:spPr>
          <a:xfrm>
            <a:off x="2843808" y="4149080"/>
            <a:ext cx="5731510" cy="1854200"/>
          </a:xfrm>
          <a:prstGeom prst="rect">
            <a:avLst/>
          </a:prstGeom>
        </p:spPr>
      </p:pic>
    </p:spTree>
    <p:extLst>
      <p:ext uri="{BB962C8B-B14F-4D97-AF65-F5344CB8AC3E}">
        <p14:creationId xmlns:p14="http://schemas.microsoft.com/office/powerpoint/2010/main" val="7446075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88640"/>
            <a:ext cx="5731510" cy="4107815"/>
          </a:xfrm>
          <a:prstGeom prst="rect">
            <a:avLst/>
          </a:prstGeom>
        </p:spPr>
      </p:pic>
      <p:pic>
        <p:nvPicPr>
          <p:cNvPr id="3" name="Picture 2"/>
          <p:cNvPicPr/>
          <p:nvPr/>
        </p:nvPicPr>
        <p:blipFill>
          <a:blip r:embed="rId3"/>
          <a:stretch>
            <a:fillRect/>
          </a:stretch>
        </p:blipFill>
        <p:spPr>
          <a:xfrm>
            <a:off x="3203848" y="4488180"/>
            <a:ext cx="5731510" cy="2118360"/>
          </a:xfrm>
          <a:prstGeom prst="rect">
            <a:avLst/>
          </a:prstGeom>
        </p:spPr>
      </p:pic>
    </p:spTree>
    <p:extLst>
      <p:ext uri="{BB962C8B-B14F-4D97-AF65-F5344CB8AC3E}">
        <p14:creationId xmlns:p14="http://schemas.microsoft.com/office/powerpoint/2010/main" val="2418554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41270"/>
          </a:xfrm>
          <a:prstGeom prst="rect">
            <a:avLst/>
          </a:prstGeom>
        </p:spPr>
      </p:pic>
      <p:pic>
        <p:nvPicPr>
          <p:cNvPr id="3" name="Picture 2"/>
          <p:cNvPicPr/>
          <p:nvPr/>
        </p:nvPicPr>
        <p:blipFill>
          <a:blip r:embed="rId3"/>
          <a:stretch>
            <a:fillRect/>
          </a:stretch>
        </p:blipFill>
        <p:spPr>
          <a:xfrm>
            <a:off x="3054147" y="3933056"/>
            <a:ext cx="5731510" cy="1898650"/>
          </a:xfrm>
          <a:prstGeom prst="rect">
            <a:avLst/>
          </a:prstGeom>
        </p:spPr>
      </p:pic>
    </p:spTree>
    <p:extLst>
      <p:ext uri="{BB962C8B-B14F-4D97-AF65-F5344CB8AC3E}">
        <p14:creationId xmlns:p14="http://schemas.microsoft.com/office/powerpoint/2010/main" val="283584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260648"/>
            <a:ext cx="5731510" cy="2586990"/>
          </a:xfrm>
          <a:prstGeom prst="rect">
            <a:avLst/>
          </a:prstGeom>
        </p:spPr>
      </p:pic>
      <p:pic>
        <p:nvPicPr>
          <p:cNvPr id="3" name="Picture 2"/>
          <p:cNvPicPr/>
          <p:nvPr/>
        </p:nvPicPr>
        <p:blipFill>
          <a:blip r:embed="rId3"/>
          <a:stretch>
            <a:fillRect/>
          </a:stretch>
        </p:blipFill>
        <p:spPr>
          <a:xfrm>
            <a:off x="2411760" y="3573016"/>
            <a:ext cx="5731510" cy="1782445"/>
          </a:xfrm>
          <a:prstGeom prst="rect">
            <a:avLst/>
          </a:prstGeom>
        </p:spPr>
      </p:pic>
    </p:spTree>
    <p:extLst>
      <p:ext uri="{BB962C8B-B14F-4D97-AF65-F5344CB8AC3E}">
        <p14:creationId xmlns:p14="http://schemas.microsoft.com/office/powerpoint/2010/main" val="2213370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548680"/>
            <a:ext cx="5731510" cy="2436495"/>
          </a:xfrm>
          <a:prstGeom prst="rect">
            <a:avLst/>
          </a:prstGeom>
        </p:spPr>
      </p:pic>
      <p:pic>
        <p:nvPicPr>
          <p:cNvPr id="3" name="Picture 2"/>
          <p:cNvPicPr/>
          <p:nvPr/>
        </p:nvPicPr>
        <p:blipFill>
          <a:blip r:embed="rId3"/>
          <a:stretch>
            <a:fillRect/>
          </a:stretch>
        </p:blipFill>
        <p:spPr>
          <a:xfrm>
            <a:off x="3059832" y="3717032"/>
            <a:ext cx="5731510" cy="2092960"/>
          </a:xfrm>
          <a:prstGeom prst="rect">
            <a:avLst/>
          </a:prstGeom>
        </p:spPr>
      </p:pic>
    </p:spTree>
    <p:extLst>
      <p:ext uri="{BB962C8B-B14F-4D97-AF65-F5344CB8AC3E}">
        <p14:creationId xmlns:p14="http://schemas.microsoft.com/office/powerpoint/2010/main" val="3729127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4204335"/>
          </a:xfrm>
          <a:prstGeom prst="rect">
            <a:avLst/>
          </a:prstGeom>
        </p:spPr>
      </p:pic>
      <p:pic>
        <p:nvPicPr>
          <p:cNvPr id="3" name="Picture 2"/>
          <p:cNvPicPr/>
          <p:nvPr/>
        </p:nvPicPr>
        <p:blipFill>
          <a:blip r:embed="rId3"/>
          <a:stretch>
            <a:fillRect/>
          </a:stretch>
        </p:blipFill>
        <p:spPr>
          <a:xfrm>
            <a:off x="3412490" y="4725144"/>
            <a:ext cx="5731510" cy="1790700"/>
          </a:xfrm>
          <a:prstGeom prst="rect">
            <a:avLst/>
          </a:prstGeom>
        </p:spPr>
      </p:pic>
    </p:spTree>
    <p:extLst>
      <p:ext uri="{BB962C8B-B14F-4D97-AF65-F5344CB8AC3E}">
        <p14:creationId xmlns:p14="http://schemas.microsoft.com/office/powerpoint/2010/main" val="53869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4032" y="260648"/>
            <a:ext cx="5731510" cy="2588260"/>
          </a:xfrm>
          <a:prstGeom prst="rect">
            <a:avLst/>
          </a:prstGeom>
        </p:spPr>
      </p:pic>
      <p:pic>
        <p:nvPicPr>
          <p:cNvPr id="3" name="Picture 2"/>
          <p:cNvPicPr/>
          <p:nvPr/>
        </p:nvPicPr>
        <p:blipFill>
          <a:blip r:embed="rId3"/>
          <a:stretch>
            <a:fillRect/>
          </a:stretch>
        </p:blipFill>
        <p:spPr>
          <a:xfrm>
            <a:off x="3203848" y="4005064"/>
            <a:ext cx="5731510" cy="2016125"/>
          </a:xfrm>
          <a:prstGeom prst="rect">
            <a:avLst/>
          </a:prstGeom>
        </p:spPr>
      </p:pic>
    </p:spTree>
    <p:extLst>
      <p:ext uri="{BB962C8B-B14F-4D97-AF65-F5344CB8AC3E}">
        <p14:creationId xmlns:p14="http://schemas.microsoft.com/office/powerpoint/2010/main" val="114748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4000500"/>
          </a:xfrm>
          <a:prstGeom prst="rect">
            <a:avLst/>
          </a:prstGeom>
        </p:spPr>
      </p:pic>
      <p:pic>
        <p:nvPicPr>
          <p:cNvPr id="3" name="Picture 2"/>
          <p:cNvPicPr/>
          <p:nvPr/>
        </p:nvPicPr>
        <p:blipFill>
          <a:blip r:embed="rId3"/>
          <a:stretch>
            <a:fillRect/>
          </a:stretch>
        </p:blipFill>
        <p:spPr>
          <a:xfrm>
            <a:off x="2843808" y="4581128"/>
            <a:ext cx="5731510" cy="1358265"/>
          </a:xfrm>
          <a:prstGeom prst="rect">
            <a:avLst/>
          </a:prstGeom>
        </p:spPr>
      </p:pic>
    </p:spTree>
    <p:extLst>
      <p:ext uri="{BB962C8B-B14F-4D97-AF65-F5344CB8AC3E}">
        <p14:creationId xmlns:p14="http://schemas.microsoft.com/office/powerpoint/2010/main" val="244752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404664"/>
            <a:ext cx="5731510" cy="2590800"/>
          </a:xfrm>
          <a:prstGeom prst="rect">
            <a:avLst/>
          </a:prstGeom>
        </p:spPr>
      </p:pic>
      <p:pic>
        <p:nvPicPr>
          <p:cNvPr id="3" name="Picture 2"/>
          <p:cNvPicPr/>
          <p:nvPr/>
        </p:nvPicPr>
        <p:blipFill>
          <a:blip r:embed="rId3"/>
          <a:stretch>
            <a:fillRect/>
          </a:stretch>
        </p:blipFill>
        <p:spPr>
          <a:xfrm>
            <a:off x="2699792" y="3717032"/>
            <a:ext cx="5731510" cy="1962785"/>
          </a:xfrm>
          <a:prstGeom prst="rect">
            <a:avLst/>
          </a:prstGeom>
        </p:spPr>
      </p:pic>
    </p:spTree>
    <p:extLst>
      <p:ext uri="{BB962C8B-B14F-4D97-AF65-F5344CB8AC3E}">
        <p14:creationId xmlns:p14="http://schemas.microsoft.com/office/powerpoint/2010/main" val="614464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2633345"/>
          </a:xfrm>
          <a:prstGeom prst="rect">
            <a:avLst/>
          </a:prstGeom>
        </p:spPr>
      </p:pic>
      <p:pic>
        <p:nvPicPr>
          <p:cNvPr id="3" name="Picture 2"/>
          <p:cNvPicPr/>
          <p:nvPr/>
        </p:nvPicPr>
        <p:blipFill>
          <a:blip r:embed="rId3"/>
          <a:stretch>
            <a:fillRect/>
          </a:stretch>
        </p:blipFill>
        <p:spPr>
          <a:xfrm>
            <a:off x="3059832" y="4005064"/>
            <a:ext cx="5731510" cy="2033270"/>
          </a:xfrm>
          <a:prstGeom prst="rect">
            <a:avLst/>
          </a:prstGeom>
        </p:spPr>
      </p:pic>
    </p:spTree>
    <p:extLst>
      <p:ext uri="{BB962C8B-B14F-4D97-AF65-F5344CB8AC3E}">
        <p14:creationId xmlns:p14="http://schemas.microsoft.com/office/powerpoint/2010/main" val="120458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76672"/>
            <a:ext cx="7816714" cy="745152"/>
          </a:xfrm>
        </p:spPr>
        <p:txBody>
          <a:bodyPr>
            <a:noAutofit/>
          </a:bodyPr>
          <a:lstStyle/>
          <a:p>
            <a:r>
              <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Visualization</a:t>
            </a:r>
            <a:endParaRPr lang="en-IN" sz="4400" dirty="0">
              <a:solidFill>
                <a:schemeClr val="tx1"/>
              </a:solidFill>
              <a:effectLst/>
              <a:latin typeface="Arial" panose="020B0604020202020204" pitchFamily="34" charset="0"/>
              <a:cs typeface="Arial" panose="020B0604020202020204" pitchFamily="34" charset="0"/>
            </a:endParaRPr>
          </a:p>
        </p:txBody>
      </p:sp>
      <p:pic>
        <p:nvPicPr>
          <p:cNvPr id="3" name="Picture 2"/>
          <p:cNvPicPr/>
          <p:nvPr/>
        </p:nvPicPr>
        <p:blipFill>
          <a:blip r:embed="rId2"/>
          <a:stretch>
            <a:fillRect/>
          </a:stretch>
        </p:blipFill>
        <p:spPr>
          <a:xfrm>
            <a:off x="1115616" y="1342930"/>
            <a:ext cx="5623560" cy="5006340"/>
          </a:xfrm>
          <a:prstGeom prst="rect">
            <a:avLst/>
          </a:prstGeom>
        </p:spPr>
      </p:pic>
      <p:pic>
        <p:nvPicPr>
          <p:cNvPr id="4" name="Picture 3"/>
          <p:cNvPicPr/>
          <p:nvPr/>
        </p:nvPicPr>
        <p:blipFill>
          <a:blip r:embed="rId3"/>
          <a:stretch>
            <a:fillRect/>
          </a:stretch>
        </p:blipFill>
        <p:spPr>
          <a:xfrm>
            <a:off x="3131840" y="5958840"/>
            <a:ext cx="4328160" cy="899160"/>
          </a:xfrm>
          <a:prstGeom prst="rect">
            <a:avLst/>
          </a:prstGeom>
        </p:spPr>
      </p:pic>
    </p:spTree>
    <p:extLst>
      <p:ext uri="{BB962C8B-B14F-4D97-AF65-F5344CB8AC3E}">
        <p14:creationId xmlns:p14="http://schemas.microsoft.com/office/powerpoint/2010/main" val="3332655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188640"/>
            <a:ext cx="5731510" cy="4108450"/>
          </a:xfrm>
          <a:prstGeom prst="rect">
            <a:avLst/>
          </a:prstGeom>
        </p:spPr>
      </p:pic>
      <p:pic>
        <p:nvPicPr>
          <p:cNvPr id="3" name="Picture 2"/>
          <p:cNvPicPr/>
          <p:nvPr/>
        </p:nvPicPr>
        <p:blipFill>
          <a:blip r:embed="rId3"/>
          <a:stretch>
            <a:fillRect/>
          </a:stretch>
        </p:blipFill>
        <p:spPr>
          <a:xfrm>
            <a:off x="3412490" y="4581128"/>
            <a:ext cx="5731510" cy="1748790"/>
          </a:xfrm>
          <a:prstGeom prst="rect">
            <a:avLst/>
          </a:prstGeom>
        </p:spPr>
      </p:pic>
    </p:spTree>
    <p:extLst>
      <p:ext uri="{BB962C8B-B14F-4D97-AF65-F5344CB8AC3E}">
        <p14:creationId xmlns:p14="http://schemas.microsoft.com/office/powerpoint/2010/main" val="3882863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260648"/>
            <a:ext cx="5731510" cy="2344420"/>
          </a:xfrm>
          <a:prstGeom prst="rect">
            <a:avLst/>
          </a:prstGeom>
        </p:spPr>
      </p:pic>
      <p:pic>
        <p:nvPicPr>
          <p:cNvPr id="3" name="Picture 2"/>
          <p:cNvPicPr/>
          <p:nvPr/>
        </p:nvPicPr>
        <p:blipFill>
          <a:blip r:embed="rId3"/>
          <a:stretch>
            <a:fillRect/>
          </a:stretch>
        </p:blipFill>
        <p:spPr>
          <a:xfrm>
            <a:off x="3117523" y="3789040"/>
            <a:ext cx="5731510" cy="1876425"/>
          </a:xfrm>
          <a:prstGeom prst="rect">
            <a:avLst/>
          </a:prstGeom>
        </p:spPr>
      </p:pic>
    </p:spTree>
    <p:extLst>
      <p:ext uri="{BB962C8B-B14F-4D97-AF65-F5344CB8AC3E}">
        <p14:creationId xmlns:p14="http://schemas.microsoft.com/office/powerpoint/2010/main" val="395108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764704"/>
            <a:ext cx="5731510" cy="2171700"/>
          </a:xfrm>
          <a:prstGeom prst="rect">
            <a:avLst/>
          </a:prstGeom>
        </p:spPr>
      </p:pic>
      <p:pic>
        <p:nvPicPr>
          <p:cNvPr id="3" name="Picture 2"/>
          <p:cNvPicPr/>
          <p:nvPr/>
        </p:nvPicPr>
        <p:blipFill>
          <a:blip r:embed="rId3"/>
          <a:stretch>
            <a:fillRect/>
          </a:stretch>
        </p:blipFill>
        <p:spPr>
          <a:xfrm>
            <a:off x="2915816" y="3933056"/>
            <a:ext cx="5731510" cy="1866900"/>
          </a:xfrm>
          <a:prstGeom prst="rect">
            <a:avLst/>
          </a:prstGeom>
        </p:spPr>
      </p:pic>
    </p:spTree>
    <p:extLst>
      <p:ext uri="{BB962C8B-B14F-4D97-AF65-F5344CB8AC3E}">
        <p14:creationId xmlns:p14="http://schemas.microsoft.com/office/powerpoint/2010/main" val="3341744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2178050"/>
          </a:xfrm>
          <a:prstGeom prst="rect">
            <a:avLst/>
          </a:prstGeom>
        </p:spPr>
      </p:pic>
      <p:pic>
        <p:nvPicPr>
          <p:cNvPr id="3" name="Picture 2"/>
          <p:cNvPicPr/>
          <p:nvPr/>
        </p:nvPicPr>
        <p:blipFill>
          <a:blip r:embed="rId3"/>
          <a:stretch>
            <a:fillRect/>
          </a:stretch>
        </p:blipFill>
        <p:spPr>
          <a:xfrm>
            <a:off x="3030220" y="3429000"/>
            <a:ext cx="5402580" cy="2125980"/>
          </a:xfrm>
          <a:prstGeom prst="rect">
            <a:avLst/>
          </a:prstGeom>
        </p:spPr>
      </p:pic>
    </p:spTree>
    <p:extLst>
      <p:ext uri="{BB962C8B-B14F-4D97-AF65-F5344CB8AC3E}">
        <p14:creationId xmlns:p14="http://schemas.microsoft.com/office/powerpoint/2010/main" val="3315161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404664"/>
            <a:ext cx="5731510" cy="3646170"/>
          </a:xfrm>
          <a:prstGeom prst="rect">
            <a:avLst/>
          </a:prstGeom>
        </p:spPr>
      </p:pic>
      <p:pic>
        <p:nvPicPr>
          <p:cNvPr id="3" name="Picture 2"/>
          <p:cNvPicPr/>
          <p:nvPr/>
        </p:nvPicPr>
        <p:blipFill>
          <a:blip r:embed="rId3"/>
          <a:stretch>
            <a:fillRect/>
          </a:stretch>
        </p:blipFill>
        <p:spPr>
          <a:xfrm>
            <a:off x="3419872" y="4653136"/>
            <a:ext cx="5471160" cy="1752600"/>
          </a:xfrm>
          <a:prstGeom prst="rect">
            <a:avLst/>
          </a:prstGeom>
        </p:spPr>
      </p:pic>
    </p:spTree>
    <p:extLst>
      <p:ext uri="{BB962C8B-B14F-4D97-AF65-F5344CB8AC3E}">
        <p14:creationId xmlns:p14="http://schemas.microsoft.com/office/powerpoint/2010/main" val="3893051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620688"/>
            <a:ext cx="5731510" cy="2165350"/>
          </a:xfrm>
          <a:prstGeom prst="rect">
            <a:avLst/>
          </a:prstGeom>
        </p:spPr>
      </p:pic>
      <p:pic>
        <p:nvPicPr>
          <p:cNvPr id="3" name="Picture 2"/>
          <p:cNvPicPr/>
          <p:nvPr/>
        </p:nvPicPr>
        <p:blipFill>
          <a:blip r:embed="rId3"/>
          <a:stretch>
            <a:fillRect/>
          </a:stretch>
        </p:blipFill>
        <p:spPr>
          <a:xfrm>
            <a:off x="3779912" y="3789040"/>
            <a:ext cx="4442460" cy="2385060"/>
          </a:xfrm>
          <a:prstGeom prst="rect">
            <a:avLst/>
          </a:prstGeom>
        </p:spPr>
      </p:pic>
    </p:spTree>
    <p:extLst>
      <p:ext uri="{BB962C8B-B14F-4D97-AF65-F5344CB8AC3E}">
        <p14:creationId xmlns:p14="http://schemas.microsoft.com/office/powerpoint/2010/main" val="804367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51520" y="332656"/>
            <a:ext cx="5731510" cy="3783965"/>
          </a:xfrm>
          <a:prstGeom prst="rect">
            <a:avLst/>
          </a:prstGeom>
        </p:spPr>
      </p:pic>
      <p:pic>
        <p:nvPicPr>
          <p:cNvPr id="3" name="Picture 2"/>
          <p:cNvPicPr/>
          <p:nvPr/>
        </p:nvPicPr>
        <p:blipFill>
          <a:blip r:embed="rId3"/>
          <a:stretch>
            <a:fillRect/>
          </a:stretch>
        </p:blipFill>
        <p:spPr>
          <a:xfrm>
            <a:off x="3468430" y="4509120"/>
            <a:ext cx="5029200" cy="1767840"/>
          </a:xfrm>
          <a:prstGeom prst="rect">
            <a:avLst/>
          </a:prstGeom>
        </p:spPr>
      </p:pic>
    </p:spTree>
    <p:extLst>
      <p:ext uri="{BB962C8B-B14F-4D97-AF65-F5344CB8AC3E}">
        <p14:creationId xmlns:p14="http://schemas.microsoft.com/office/powerpoint/2010/main" val="3595698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3961130"/>
          </a:xfrm>
          <a:prstGeom prst="rect">
            <a:avLst/>
          </a:prstGeom>
        </p:spPr>
      </p:pic>
      <p:pic>
        <p:nvPicPr>
          <p:cNvPr id="3" name="Picture 2"/>
          <p:cNvPicPr/>
          <p:nvPr/>
        </p:nvPicPr>
        <p:blipFill>
          <a:blip r:embed="rId3"/>
          <a:stretch>
            <a:fillRect/>
          </a:stretch>
        </p:blipFill>
        <p:spPr>
          <a:xfrm>
            <a:off x="3131840" y="4797152"/>
            <a:ext cx="5731510" cy="1393190"/>
          </a:xfrm>
          <a:prstGeom prst="rect">
            <a:avLst/>
          </a:prstGeom>
        </p:spPr>
      </p:pic>
    </p:spTree>
    <p:extLst>
      <p:ext uri="{BB962C8B-B14F-4D97-AF65-F5344CB8AC3E}">
        <p14:creationId xmlns:p14="http://schemas.microsoft.com/office/powerpoint/2010/main" val="3025306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3460750"/>
          </a:xfrm>
          <a:prstGeom prst="rect">
            <a:avLst/>
          </a:prstGeom>
        </p:spPr>
      </p:pic>
      <p:pic>
        <p:nvPicPr>
          <p:cNvPr id="3" name="Picture 2"/>
          <p:cNvPicPr/>
          <p:nvPr/>
        </p:nvPicPr>
        <p:blipFill>
          <a:blip r:embed="rId3"/>
          <a:stretch>
            <a:fillRect/>
          </a:stretch>
        </p:blipFill>
        <p:spPr>
          <a:xfrm>
            <a:off x="3502338" y="4365104"/>
            <a:ext cx="5105400" cy="1699260"/>
          </a:xfrm>
          <a:prstGeom prst="rect">
            <a:avLst/>
          </a:prstGeom>
        </p:spPr>
      </p:pic>
    </p:spTree>
    <p:extLst>
      <p:ext uri="{BB962C8B-B14F-4D97-AF65-F5344CB8AC3E}">
        <p14:creationId xmlns:p14="http://schemas.microsoft.com/office/powerpoint/2010/main" val="320609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7504" y="116632"/>
            <a:ext cx="5731510" cy="3971290"/>
          </a:xfrm>
          <a:prstGeom prst="rect">
            <a:avLst/>
          </a:prstGeom>
        </p:spPr>
      </p:pic>
      <p:pic>
        <p:nvPicPr>
          <p:cNvPr id="3" name="Picture 2"/>
          <p:cNvPicPr/>
          <p:nvPr/>
        </p:nvPicPr>
        <p:blipFill>
          <a:blip r:embed="rId3"/>
          <a:stretch>
            <a:fillRect/>
          </a:stretch>
        </p:blipFill>
        <p:spPr>
          <a:xfrm>
            <a:off x="4139952" y="4725144"/>
            <a:ext cx="4732020" cy="1851660"/>
          </a:xfrm>
          <a:prstGeom prst="rect">
            <a:avLst/>
          </a:prstGeom>
        </p:spPr>
      </p:pic>
    </p:spTree>
    <p:extLst>
      <p:ext uri="{BB962C8B-B14F-4D97-AF65-F5344CB8AC3E}">
        <p14:creationId xmlns:p14="http://schemas.microsoft.com/office/powerpoint/2010/main" val="397359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5536" y="404664"/>
            <a:ext cx="5731510" cy="1802130"/>
          </a:xfrm>
          <a:prstGeom prst="rect">
            <a:avLst/>
          </a:prstGeom>
        </p:spPr>
      </p:pic>
      <p:pic>
        <p:nvPicPr>
          <p:cNvPr id="3" name="Picture 2"/>
          <p:cNvPicPr/>
          <p:nvPr/>
        </p:nvPicPr>
        <p:blipFill>
          <a:blip r:embed="rId3"/>
          <a:stretch>
            <a:fillRect/>
          </a:stretch>
        </p:blipFill>
        <p:spPr>
          <a:xfrm>
            <a:off x="1043608" y="2492896"/>
            <a:ext cx="5731510" cy="2706370"/>
          </a:xfrm>
          <a:prstGeom prst="rect">
            <a:avLst/>
          </a:prstGeom>
        </p:spPr>
      </p:pic>
      <p:pic>
        <p:nvPicPr>
          <p:cNvPr id="4" name="Picture 3"/>
          <p:cNvPicPr/>
          <p:nvPr/>
        </p:nvPicPr>
        <p:blipFill>
          <a:blip r:embed="rId4"/>
          <a:stretch>
            <a:fillRect/>
          </a:stretch>
        </p:blipFill>
        <p:spPr>
          <a:xfrm>
            <a:off x="3635896" y="5517232"/>
            <a:ext cx="4610100" cy="876300"/>
          </a:xfrm>
          <a:prstGeom prst="rect">
            <a:avLst/>
          </a:prstGeom>
        </p:spPr>
      </p:pic>
    </p:spTree>
    <p:extLst>
      <p:ext uri="{BB962C8B-B14F-4D97-AF65-F5344CB8AC3E}">
        <p14:creationId xmlns:p14="http://schemas.microsoft.com/office/powerpoint/2010/main" val="4270959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332656"/>
            <a:ext cx="5731510" cy="4232275"/>
          </a:xfrm>
          <a:prstGeom prst="rect">
            <a:avLst/>
          </a:prstGeom>
        </p:spPr>
      </p:pic>
      <p:pic>
        <p:nvPicPr>
          <p:cNvPr id="3" name="Picture 2"/>
          <p:cNvPicPr/>
          <p:nvPr/>
        </p:nvPicPr>
        <p:blipFill>
          <a:blip r:embed="rId3"/>
          <a:stretch>
            <a:fillRect/>
          </a:stretch>
        </p:blipFill>
        <p:spPr>
          <a:xfrm>
            <a:off x="4211960" y="4564931"/>
            <a:ext cx="4785360" cy="1836420"/>
          </a:xfrm>
          <a:prstGeom prst="rect">
            <a:avLst/>
          </a:prstGeom>
        </p:spPr>
      </p:pic>
    </p:spTree>
    <p:extLst>
      <p:ext uri="{BB962C8B-B14F-4D97-AF65-F5344CB8AC3E}">
        <p14:creationId xmlns:p14="http://schemas.microsoft.com/office/powerpoint/2010/main" val="1586614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23528" y="332656"/>
            <a:ext cx="5731510" cy="4603115"/>
          </a:xfrm>
          <a:prstGeom prst="rect">
            <a:avLst/>
          </a:prstGeom>
        </p:spPr>
      </p:pic>
      <p:pic>
        <p:nvPicPr>
          <p:cNvPr id="3" name="Picture 2"/>
          <p:cNvPicPr/>
          <p:nvPr/>
        </p:nvPicPr>
        <p:blipFill>
          <a:blip r:embed="rId3"/>
          <a:stretch>
            <a:fillRect/>
          </a:stretch>
        </p:blipFill>
        <p:spPr>
          <a:xfrm>
            <a:off x="3125783" y="4509120"/>
            <a:ext cx="5731510" cy="1861820"/>
          </a:xfrm>
          <a:prstGeom prst="rect">
            <a:avLst/>
          </a:prstGeom>
        </p:spPr>
      </p:pic>
    </p:spTree>
    <p:extLst>
      <p:ext uri="{BB962C8B-B14F-4D97-AF65-F5344CB8AC3E}">
        <p14:creationId xmlns:p14="http://schemas.microsoft.com/office/powerpoint/2010/main" val="457701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2132856"/>
            <a:ext cx="8208912" cy="3600400"/>
          </a:xfrm>
        </p:spPr>
        <p:txBody>
          <a:bodyPr>
            <a:noAutofit/>
          </a:bodyPr>
          <a:lstStyle/>
          <a:p>
            <a:pPr lvl="1"/>
            <a:r>
              <a:rPr lang="en-IN" sz="2000" dirty="0">
                <a:latin typeface="Arial" panose="020B0604020202020204" pitchFamily="34" charset="0"/>
                <a:cs typeface="Arial" panose="020B0604020202020204" pitchFamily="34" charset="0"/>
              </a:rPr>
              <a:t>Female customers (67%) are more than male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Customers between 20 to 50 years shopped more from the online store. 75 % of customers are between 20 to 50</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Delhi, Bangalore, Noida are the cities with high number of buyers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36% customers were found shopping online for more than 4 years , 24% were shopping for 2-3 years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last one year 42% customers have purchased online less than 10 times,23% customers purchased 31-40 times only 2 percent customers purchased more than 42 times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7076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2204864"/>
            <a:ext cx="8208912" cy="4032448"/>
          </a:xfrm>
        </p:spPr>
        <p:txBody>
          <a:bodyPr>
            <a:noAutofit/>
          </a:bodyPr>
          <a:lstStyle/>
          <a:p>
            <a:pPr lvl="1"/>
            <a:r>
              <a:rPr lang="en-IN" sz="2000" dirty="0">
                <a:latin typeface="Arial" panose="020B0604020202020204" pitchFamily="34" charset="0"/>
                <a:cs typeface="Arial" panose="020B0604020202020204" pitchFamily="34" charset="0"/>
              </a:rPr>
              <a:t>70% customers used mobile internet for online purchase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52% customers used Smartphone for online purchase, 32% used laptop least 4% used tablet</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45% customers use Windows phone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80% customers used Google chrome for online purchase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customers uses Search engine to reach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online store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After first visit 32 % customers used search engine to reach online store and 32% uses application. We can assume that these customers have been retained by the E commerce website as they have downloaded</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6056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2060848"/>
            <a:ext cx="8208912" cy="3816424"/>
          </a:xfrm>
        </p:spPr>
        <p:txBody>
          <a:bodyPr>
            <a:noAutofit/>
          </a:bodyPr>
          <a:lstStyle/>
          <a:p>
            <a:pPr lvl="1"/>
            <a:r>
              <a:rPr lang="en-IN" sz="2000" dirty="0">
                <a:latin typeface="Arial" panose="020B0604020202020204" pitchFamily="34" charset="0"/>
                <a:cs typeface="Arial" panose="020B0604020202020204" pitchFamily="34" charset="0"/>
              </a:rPr>
              <a:t>the application on their phone and have a fair chance of shopping again. Also, there are a few customers who are using Desktop/Laptop, for which, there are no applications for online shopping and you have to stick with the web browser.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46% customers take at least 15 minutes before making a purchase, 26% take 6-10 minutes only</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55% customers prefer Credit/Debit cards to make payments ,28% preferred COD and 17 % preferred Wallets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64% customers abandon their shopping cart sometimes, 19% abandon their cart frequently</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49% customers abandon their bag due to better</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6098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988840"/>
            <a:ext cx="8208912" cy="3888432"/>
          </a:xfrm>
        </p:spPr>
        <p:txBody>
          <a:bodyPr>
            <a:noAutofit/>
          </a:bodyPr>
          <a:lstStyle/>
          <a:p>
            <a:pPr lvl="1"/>
            <a:r>
              <a:rPr lang="en-IN" sz="2000" dirty="0">
                <a:latin typeface="Arial" panose="020B0604020202020204" pitchFamily="34" charset="0"/>
                <a:cs typeface="Arial" panose="020B0604020202020204" pitchFamily="34" charset="0"/>
              </a:rPr>
              <a:t>alternative offer, 20% abandon due to promo code not applicable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61% customers have strongly agreed to have easy website content which is easy to understand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43% customers agree that Information on similar product to the one highlighted is important for product comparison.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70% customers agree that Complete information on listed seller and product being offered is important for purchase decision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90% customers agree all relevant information on listed products must be stated clearly.</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90% customers agreed that the website should be easily navigable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975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484784"/>
            <a:ext cx="8208912" cy="4032448"/>
          </a:xfrm>
        </p:spPr>
        <p:txBody>
          <a:bodyPr>
            <a:noAutofit/>
          </a:bodyPr>
          <a:lstStyle/>
          <a:p>
            <a:pPr lvl="1"/>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85% customers had no issues with the loading and processing speed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87% customers agree with user friendly website interface. The online stores should invest heavily in creating user friendly apps and websites, so that the customers do not have to work around much and the overall shopping experience is smooth.</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59% customers strongly agree with the convenient paying methods. The reluctance to make online payments is gradually reducing. The acceptance has been built by addressing the trust issue over time by giving customers an option to pay online or to pay Cash On Delivery (COD)</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493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484784"/>
            <a:ext cx="8208912" cy="3888432"/>
          </a:xfrm>
        </p:spPr>
        <p:txBody>
          <a:bodyPr>
            <a:noAutofit/>
          </a:bodyPr>
          <a:lstStyle/>
          <a:p>
            <a:pPr lvl="1"/>
            <a:r>
              <a:rPr lang="en-IN" sz="2000" dirty="0">
                <a:latin typeface="Arial" panose="020B0604020202020204" pitchFamily="34" charset="0"/>
                <a:cs typeface="Arial" panose="020B0604020202020204" pitchFamily="34" charset="0"/>
              </a:rPr>
              <a:t>52% customers trust that online store will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its part of transaction at stipulated time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85% customers like the organization's readiness to assist with queries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Being able to guarantee the privacy of the customer: This also got 69% strongly agree. Costumers are concerned about the unauthorized access to their data. Protecting user privacy will enable stores to drive more revenue and gain more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Responsiveness, availability of several communication channels (email, online rep, twitter, phone etc.): 90% customers agreed to it. In case one channel is not available, customers can reach out to multiple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402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2132856"/>
            <a:ext cx="8208912" cy="3240360"/>
          </a:xfrm>
        </p:spPr>
        <p:txBody>
          <a:bodyPr>
            <a:noAutofit/>
          </a:bodyPr>
          <a:lstStyle/>
          <a:p>
            <a:pPr lvl="1"/>
            <a:r>
              <a:rPr lang="en-IN" sz="2000" dirty="0">
                <a:latin typeface="Arial" panose="020B0604020202020204" pitchFamily="34" charset="0"/>
                <a:cs typeface="Arial" panose="020B0604020202020204" pitchFamily="34" charset="0"/>
              </a:rPr>
              <a:t>channels which again is an important factor. Being able to communicate easily can make the difference in both their shopping experience as well as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business goals of online store.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agree that online shopping gives monetary benefit and discounts to the customer: Most online shopping sites offer amazing round-the-year discounts. Banks and Digital Wallets have happily jumped on the online shopping bandwagon by providing Reward Points, and instant Cashback offers in addition to brand discounts, which will help to gain new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60% customers enjoys online shopping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3538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844824"/>
            <a:ext cx="8208912" cy="3816424"/>
          </a:xfrm>
        </p:spPr>
        <p:txBody>
          <a:bodyPr>
            <a:noAutofit/>
          </a:bodyPr>
          <a:lstStyle/>
          <a:p>
            <a:pPr lvl="1"/>
            <a:r>
              <a:rPr lang="en-IN" sz="2000" dirty="0">
                <a:latin typeface="Arial" panose="020B0604020202020204" pitchFamily="34" charset="0"/>
                <a:cs typeface="Arial" panose="020B0604020202020204" pitchFamily="34" charset="0"/>
              </a:rPr>
              <a:t>84% customers agree that online shopping is convenient and flexible: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90% customers agree that return and replacement policy helps them making purchase decision. It is evident from the fact that people cannot actually try &amp; touch the products, they are purchasing before it reaches home and they would want to return or replace in case of dissatisfaction. Online shopping websites should make strategies around easy return and replacement policy if they want to retain their customers.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Around 50% customers agree that gaining access to loyalty program is a benefit of shopping online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26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539552" y="620688"/>
            <a:ext cx="5731510" cy="591185"/>
          </a:xfrm>
          <a:prstGeom prst="rect">
            <a:avLst/>
          </a:prstGeom>
        </p:spPr>
      </p:pic>
      <p:pic>
        <p:nvPicPr>
          <p:cNvPr id="6" name="Picture 5"/>
          <p:cNvPicPr/>
          <p:nvPr/>
        </p:nvPicPr>
        <p:blipFill>
          <a:blip r:embed="rId3"/>
          <a:stretch>
            <a:fillRect/>
          </a:stretch>
        </p:blipFill>
        <p:spPr>
          <a:xfrm>
            <a:off x="827584" y="1268760"/>
            <a:ext cx="5731510" cy="2815590"/>
          </a:xfrm>
          <a:prstGeom prst="rect">
            <a:avLst/>
          </a:prstGeom>
        </p:spPr>
      </p:pic>
      <p:pic>
        <p:nvPicPr>
          <p:cNvPr id="7" name="Picture 6"/>
          <p:cNvPicPr/>
          <p:nvPr/>
        </p:nvPicPr>
        <p:blipFill>
          <a:blip r:embed="rId4"/>
          <a:stretch>
            <a:fillRect/>
          </a:stretch>
        </p:blipFill>
        <p:spPr>
          <a:xfrm>
            <a:off x="1187624" y="4293096"/>
            <a:ext cx="5731510" cy="605155"/>
          </a:xfrm>
          <a:prstGeom prst="rect">
            <a:avLst/>
          </a:prstGeom>
        </p:spPr>
      </p:pic>
    </p:spTree>
    <p:extLst>
      <p:ext uri="{BB962C8B-B14F-4D97-AF65-F5344CB8AC3E}">
        <p14:creationId xmlns:p14="http://schemas.microsoft.com/office/powerpoint/2010/main" val="1559540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844824"/>
            <a:ext cx="8208912" cy="4032448"/>
          </a:xfrm>
        </p:spPr>
        <p:txBody>
          <a:bodyPr>
            <a:noAutofit/>
          </a:bodyPr>
          <a:lstStyle/>
          <a:p>
            <a:pPr lvl="1"/>
            <a:r>
              <a:rPr lang="en-IN" sz="2000" dirty="0">
                <a:latin typeface="Arial" panose="020B0604020202020204" pitchFamily="34" charset="0"/>
                <a:cs typeface="Arial" panose="020B0604020202020204" pitchFamily="34" charset="0"/>
              </a:rPr>
              <a:t>Displaying quality Information on the website improves satisfaction of customers: 80% customer agreed to it. It means displaying quality information have a significant association with customer satisfaction, and repurchase intentions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95% customers are satisfied while shopping on a good quality website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Net Benefit derived from shopping online can lead to users satisfaction:90% customers agreed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User satisfaction cannot exist without trust: 85% customers agree that customer satisfaction cannot be built without trust. Trust is important factor to attract e-commerce buyers. So, it is important for companies to learn how to manage consumers' trust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5363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484784"/>
            <a:ext cx="8208912" cy="4032448"/>
          </a:xfrm>
        </p:spPr>
        <p:txBody>
          <a:bodyPr>
            <a:noAutofit/>
          </a:bodyPr>
          <a:lstStyle/>
          <a:p>
            <a:pPr lvl="1"/>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Offering a wide variety of listed product in several categories: 75% use agreed.</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customers like to have complete and relevant information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80% customers agree to receive monetary savings while shopping online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agree with the convenience of patronizing the online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50% customers agree that online shopping give the sense of adventure</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only 30% customers agree that online shopping enhances their social status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778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23528" y="1581330"/>
            <a:ext cx="8208912" cy="4320480"/>
          </a:xfrm>
        </p:spPr>
        <p:txBody>
          <a:bodyPr>
            <a:noAutofit/>
          </a:bodyPr>
          <a:lstStyle/>
          <a:p>
            <a:pPr lvl="1"/>
            <a:r>
              <a:rPr lang="en-IN" sz="2000" dirty="0">
                <a:latin typeface="Arial" panose="020B0604020202020204" pitchFamily="34" charset="0"/>
                <a:cs typeface="Arial" panose="020B0604020202020204" pitchFamily="34" charset="0"/>
              </a:rPr>
              <a:t>45% customers feel gratified while shopping with their </a:t>
            </a:r>
            <a:r>
              <a:rPr lang="en-IN" sz="2000" dirty="0" err="1">
                <a:latin typeface="Arial" panose="020B0604020202020204" pitchFamily="34" charset="0"/>
                <a:cs typeface="Arial" panose="020B0604020202020204" pitchFamily="34" charset="0"/>
              </a:rPr>
              <a:t>favorite</a:t>
            </a:r>
            <a:r>
              <a:rPr lang="en-IN" sz="2000" dirty="0">
                <a:latin typeface="Arial" panose="020B0604020202020204" pitchFamily="34" charset="0"/>
                <a:cs typeface="Arial" panose="020B0604020202020204" pitchFamily="34" charset="0"/>
              </a:rPr>
              <a:t> retailer</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45% customers feel that shopping online helps them </a:t>
            </a:r>
            <a:r>
              <a:rPr lang="en-IN" sz="2000" dirty="0" err="1">
                <a:latin typeface="Arial" panose="020B0604020202020204" pitchFamily="34" charset="0"/>
                <a:cs typeface="Arial" panose="020B0604020202020204" pitchFamily="34" charset="0"/>
              </a:rPr>
              <a:t>fulfill</a:t>
            </a:r>
            <a:r>
              <a:rPr lang="en-IN" sz="2000" dirty="0">
                <a:latin typeface="Arial" panose="020B0604020202020204" pitchFamily="34" charset="0"/>
                <a:cs typeface="Arial" panose="020B0604020202020204" pitchFamily="34" charset="0"/>
              </a:rPr>
              <a:t> certain roles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85% customers agree they get value for their money while shopping online</a:t>
            </a:r>
            <a:endParaRPr lang="en-US" sz="2000" dirty="0">
              <a:latin typeface="Arial" panose="020B0604020202020204" pitchFamily="34" charset="0"/>
              <a:cs typeface="Arial" panose="020B0604020202020204" pitchFamily="34" charset="0"/>
            </a:endParaRPr>
          </a:p>
          <a:p>
            <a:pPr marL="109728" indent="0">
              <a:buNone/>
            </a:pPr>
            <a:r>
              <a:rPr lang="en-IN"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lvl="0"/>
            <a:r>
              <a:rPr lang="en-IN" sz="2000" dirty="0">
                <a:latin typeface="Arial" panose="020B0604020202020204" pitchFamily="34" charset="0"/>
                <a:cs typeface="Arial" panose="020B0604020202020204" pitchFamily="34" charset="0"/>
              </a:rPr>
              <a:t>Observations from Multiple Options based Questions i.e. related to company name specific parameters, after 47th rows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Maximum people have shopped from these 5 companies - Amazon.in, Flipkart.com, Paytm.com, Myntra.com, and Snapdeal.com.</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8200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85529" y="1844824"/>
            <a:ext cx="8208912" cy="3888432"/>
          </a:xfrm>
        </p:spPr>
        <p:txBody>
          <a:bodyPr>
            <a:noAutofit/>
          </a:bodyPr>
          <a:lstStyle/>
          <a:p>
            <a:pPr lvl="1"/>
            <a:r>
              <a:rPr lang="en-IN" sz="2000" dirty="0">
                <a:latin typeface="Arial" panose="020B0604020202020204" pitchFamily="34" charset="0"/>
                <a:cs typeface="Arial" panose="020B0604020202020204" pitchFamily="34" charset="0"/>
              </a:rPr>
              <a:t>48% customers says flipkart, amazon shows wide variety of products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37% customers like flipkart and amazon in terms of displaying complete and relevant information of the products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terms of speed Amazon.in is liked by 90% customers , 60 % like Flipkart , 27% Myntra</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78% customers trust Amazon to be reliable , 55% likes flipkart , 25% Myntra</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80% customers likes Amazon's quickness to complete the purchase , 60% likes Flipart's, 30% likes Myntra's</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likes Amazon's delivery speed , 56% likes Flipkart's , 5% likes Myntra's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1476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772816"/>
            <a:ext cx="8208912" cy="3672408"/>
          </a:xfrm>
        </p:spPr>
        <p:txBody>
          <a:bodyPr>
            <a:noAutofit/>
          </a:bodyPr>
          <a:lstStyle/>
          <a:p>
            <a:pPr lvl="1"/>
            <a:r>
              <a:rPr lang="en-IN" sz="2000" dirty="0">
                <a:latin typeface="Arial" panose="020B0604020202020204" pitchFamily="34" charset="0"/>
                <a:cs typeface="Arial" panose="020B0604020202020204" pitchFamily="34" charset="0"/>
              </a:rPr>
              <a:t>82% customers trust amazon in terms of keeping the privacy of their data, 56% trust flipkart 20% trust Myntra , 12 % trust Snapdeal</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70% trust amazon in terms of keeping their financial information secured, 56% </a:t>
            </a:r>
            <a:r>
              <a:rPr lang="en-IN" sz="2000" dirty="0" err="1">
                <a:latin typeface="Arial" panose="020B0604020202020204" pitchFamily="34" charset="0"/>
                <a:cs typeface="Arial" panose="020B0604020202020204" pitchFamily="34" charset="0"/>
              </a:rPr>
              <a:t>Flipakrt</a:t>
            </a:r>
            <a:r>
              <a:rPr lang="en-IN" sz="2000" dirty="0">
                <a:latin typeface="Arial" panose="020B0604020202020204" pitchFamily="34" charset="0"/>
                <a:cs typeface="Arial" panose="020B0604020202020204" pitchFamily="34" charset="0"/>
              </a:rPr>
              <a:t>, 34% Myntra , 21% Snapdeal , 22@ Paytm</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84% customers believe Amazon perceived trustworthiness, 43% - Flipkart , 33% - Myntra ,Snapdeal 27% Snapdeal</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86% customers like Amazon in terms of online assistance through multi-channel , 51% -Flipkart ,42% Myntra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9819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2251800"/>
            <a:ext cx="8208912" cy="3888432"/>
          </a:xfrm>
        </p:spPr>
        <p:txBody>
          <a:bodyPr>
            <a:noAutofit/>
          </a:bodyPr>
          <a:lstStyle/>
          <a:p>
            <a:pPr lvl="1"/>
            <a:r>
              <a:rPr lang="en-IN" sz="2000" dirty="0">
                <a:latin typeface="Arial" panose="020B0604020202020204" pitchFamily="34" charset="0"/>
                <a:cs typeface="Arial" panose="020B0604020202020204" pitchFamily="34" charset="0"/>
              </a:rPr>
              <a:t>50% customers agree that Amazon takes longer time to log them in while in sales period/promotions , 39% goes with flipkart, 13% goes with Myntra , 16% Snapdeal</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46% customers says that amazon takes longer time in displaying photos in sales/promotion , 35%- flipkart, 21% Snapdeal, 14% Myntra, 11% Paytm</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terms of late declaration of price in promotion/sales 28% goes with Myntra, 21% amazon , 16% flipkart , 18% Snapdeal, 23% Paytm</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terms of longer page loading in promotion/sales 26% customer goes with Myntra, 23% flipkart, 23% amazon, 24% Snapdeal</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077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251520" y="1988840"/>
            <a:ext cx="8208912" cy="3816424"/>
          </a:xfrm>
        </p:spPr>
        <p:txBody>
          <a:bodyPr>
            <a:noAutofit/>
          </a:bodyPr>
          <a:lstStyle/>
          <a:p>
            <a:pPr lvl="1"/>
            <a:r>
              <a:rPr lang="en-IN" sz="2000" dirty="0">
                <a:latin typeface="Arial" panose="020B0604020202020204" pitchFamily="34" charset="0"/>
                <a:cs typeface="Arial" panose="020B0604020202020204" pitchFamily="34" charset="0"/>
              </a:rPr>
              <a:t>In terms of limited mode of payment on most products during sales period/promotions 41% goes with Snapdeal, 40% -amazon, 23% flipkart, 20% Paytm and only 3% Myntra. Hence Myntra gives most payment options during sales/promotion.</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In terms of time taken in product delivery Paytm has highest votes of 37%, Snapdeal 24%, flipkart 16%, amazon 14% and Snapdeal and Myntra 10%. Hence Snapdeal and Myntra take minimum time for delivery among all.</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20% customers dislikes disruptions while moving to another page on amazon, 24% on Myntra, 27% Snapdeal, 14% Paytm, 23% Snapdeal</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0683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75077" y="1844824"/>
            <a:ext cx="8208912" cy="2664296"/>
          </a:xfrm>
        </p:spPr>
        <p:txBody>
          <a:bodyPr>
            <a:noAutofit/>
          </a:bodyPr>
          <a:lstStyle/>
          <a:p>
            <a:pPr lvl="1"/>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61% customers says that amazon website is as efficient as before, 43% for flipkart, 22% for Paytm, 9% for Snapdeal</a:t>
            </a:r>
            <a:endParaRPr lang="en-US" sz="2000" dirty="0">
              <a:latin typeface="Arial" panose="020B0604020202020204" pitchFamily="34" charset="0"/>
              <a:cs typeface="Arial" panose="020B0604020202020204" pitchFamily="34" charset="0"/>
            </a:endParaRPr>
          </a:p>
          <a:p>
            <a:pPr lvl="1"/>
            <a:r>
              <a:rPr lang="en-IN" sz="2000" dirty="0">
                <a:latin typeface="Arial" panose="020B0604020202020204" pitchFamily="34" charset="0"/>
                <a:cs typeface="Arial" panose="020B0604020202020204" pitchFamily="34" charset="0"/>
              </a:rPr>
              <a:t>81% customers would like to recommend amazon to a friend, 43% would like flipkart , 22% would like for Myntra , 9% for Paytm and least 4 % would like to recommend Snapdeal</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2348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404664"/>
            <a:ext cx="5731510" cy="2743200"/>
          </a:xfrm>
          <a:prstGeom prst="rect">
            <a:avLst/>
          </a:prstGeom>
        </p:spPr>
      </p:pic>
      <p:pic>
        <p:nvPicPr>
          <p:cNvPr id="3" name="Picture 2"/>
          <p:cNvPicPr/>
          <p:nvPr/>
        </p:nvPicPr>
        <p:blipFill>
          <a:blip r:embed="rId3"/>
          <a:stretch>
            <a:fillRect/>
          </a:stretch>
        </p:blipFill>
        <p:spPr>
          <a:xfrm>
            <a:off x="2411760" y="3645024"/>
            <a:ext cx="5731510" cy="2432685"/>
          </a:xfrm>
          <a:prstGeom prst="rect">
            <a:avLst/>
          </a:prstGeom>
        </p:spPr>
      </p:pic>
    </p:spTree>
    <p:extLst>
      <p:ext uri="{BB962C8B-B14F-4D97-AF65-F5344CB8AC3E}">
        <p14:creationId xmlns:p14="http://schemas.microsoft.com/office/powerpoint/2010/main" val="41764145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992" y="332656"/>
            <a:ext cx="5731510" cy="2771140"/>
          </a:xfrm>
          <a:prstGeom prst="rect">
            <a:avLst/>
          </a:prstGeom>
        </p:spPr>
      </p:pic>
      <p:pic>
        <p:nvPicPr>
          <p:cNvPr id="3" name="Picture 2"/>
          <p:cNvPicPr/>
          <p:nvPr/>
        </p:nvPicPr>
        <p:blipFill>
          <a:blip r:embed="rId3"/>
          <a:stretch>
            <a:fillRect/>
          </a:stretch>
        </p:blipFill>
        <p:spPr>
          <a:xfrm>
            <a:off x="3391530" y="3356992"/>
            <a:ext cx="5731510" cy="3216275"/>
          </a:xfrm>
          <a:prstGeom prst="rect">
            <a:avLst/>
          </a:prstGeom>
        </p:spPr>
      </p:pic>
    </p:spTree>
    <p:extLst>
      <p:ext uri="{BB962C8B-B14F-4D97-AF65-F5344CB8AC3E}">
        <p14:creationId xmlns:p14="http://schemas.microsoft.com/office/powerpoint/2010/main" val="3527918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827584" y="692696"/>
            <a:ext cx="5721985" cy="2148840"/>
          </a:xfrm>
          <a:prstGeom prst="rect">
            <a:avLst/>
          </a:prstGeom>
        </p:spPr>
      </p:pic>
      <p:pic>
        <p:nvPicPr>
          <p:cNvPr id="3" name="Picture 2"/>
          <p:cNvPicPr/>
          <p:nvPr/>
        </p:nvPicPr>
        <p:blipFill>
          <a:blip r:embed="rId3"/>
          <a:stretch>
            <a:fillRect/>
          </a:stretch>
        </p:blipFill>
        <p:spPr>
          <a:xfrm>
            <a:off x="1187624" y="2996952"/>
            <a:ext cx="5724525" cy="2697480"/>
          </a:xfrm>
          <a:prstGeom prst="rect">
            <a:avLst/>
          </a:prstGeom>
        </p:spPr>
      </p:pic>
      <p:pic>
        <p:nvPicPr>
          <p:cNvPr id="4" name="Picture 3"/>
          <p:cNvPicPr/>
          <p:nvPr/>
        </p:nvPicPr>
        <p:blipFill>
          <a:blip r:embed="rId4"/>
          <a:stretch>
            <a:fillRect/>
          </a:stretch>
        </p:blipFill>
        <p:spPr>
          <a:xfrm>
            <a:off x="3059832" y="5877272"/>
            <a:ext cx="5731510" cy="821690"/>
          </a:xfrm>
          <a:prstGeom prst="rect">
            <a:avLst/>
          </a:prstGeom>
        </p:spPr>
      </p:pic>
    </p:spTree>
    <p:extLst>
      <p:ext uri="{BB962C8B-B14F-4D97-AF65-F5344CB8AC3E}">
        <p14:creationId xmlns:p14="http://schemas.microsoft.com/office/powerpoint/2010/main" val="3045042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332656"/>
            <a:ext cx="5731510" cy="3254375"/>
          </a:xfrm>
          <a:prstGeom prst="rect">
            <a:avLst/>
          </a:prstGeom>
        </p:spPr>
      </p:pic>
      <p:pic>
        <p:nvPicPr>
          <p:cNvPr id="3" name="Picture 2"/>
          <p:cNvPicPr/>
          <p:nvPr/>
        </p:nvPicPr>
        <p:blipFill>
          <a:blip r:embed="rId3"/>
          <a:stretch>
            <a:fillRect/>
          </a:stretch>
        </p:blipFill>
        <p:spPr>
          <a:xfrm>
            <a:off x="2267744" y="3284984"/>
            <a:ext cx="5731510" cy="2428240"/>
          </a:xfrm>
          <a:prstGeom prst="rect">
            <a:avLst/>
          </a:prstGeom>
        </p:spPr>
      </p:pic>
      <p:pic>
        <p:nvPicPr>
          <p:cNvPr id="4" name="Picture 3"/>
          <p:cNvPicPr/>
          <p:nvPr/>
        </p:nvPicPr>
        <p:blipFill>
          <a:blip r:embed="rId4"/>
          <a:stretch>
            <a:fillRect/>
          </a:stretch>
        </p:blipFill>
        <p:spPr>
          <a:xfrm>
            <a:off x="3275856" y="5782355"/>
            <a:ext cx="5734685" cy="800100"/>
          </a:xfrm>
          <a:prstGeom prst="rect">
            <a:avLst/>
          </a:prstGeom>
        </p:spPr>
      </p:pic>
    </p:spTree>
    <p:extLst>
      <p:ext uri="{BB962C8B-B14F-4D97-AF65-F5344CB8AC3E}">
        <p14:creationId xmlns:p14="http://schemas.microsoft.com/office/powerpoint/2010/main" val="395933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79512" y="116632"/>
            <a:ext cx="5731510" cy="1350010"/>
          </a:xfrm>
          <a:prstGeom prst="rect">
            <a:avLst/>
          </a:prstGeom>
        </p:spPr>
      </p:pic>
      <p:pic>
        <p:nvPicPr>
          <p:cNvPr id="3" name="Picture 2"/>
          <p:cNvPicPr/>
          <p:nvPr/>
        </p:nvPicPr>
        <p:blipFill>
          <a:blip r:embed="rId3"/>
          <a:stretch>
            <a:fillRect/>
          </a:stretch>
        </p:blipFill>
        <p:spPr>
          <a:xfrm>
            <a:off x="1706245" y="1628800"/>
            <a:ext cx="5731510" cy="3328670"/>
          </a:xfrm>
          <a:prstGeom prst="rect">
            <a:avLst/>
          </a:prstGeom>
        </p:spPr>
      </p:pic>
      <p:pic>
        <p:nvPicPr>
          <p:cNvPr id="4" name="Picture 3"/>
          <p:cNvPicPr/>
          <p:nvPr/>
        </p:nvPicPr>
        <p:blipFill>
          <a:blip r:embed="rId4"/>
          <a:stretch>
            <a:fillRect/>
          </a:stretch>
        </p:blipFill>
        <p:spPr>
          <a:xfrm>
            <a:off x="2627784" y="5445224"/>
            <a:ext cx="5699125" cy="746760"/>
          </a:xfrm>
          <a:prstGeom prst="rect">
            <a:avLst/>
          </a:prstGeom>
        </p:spPr>
      </p:pic>
    </p:spTree>
    <p:extLst>
      <p:ext uri="{BB962C8B-B14F-4D97-AF65-F5344CB8AC3E}">
        <p14:creationId xmlns:p14="http://schemas.microsoft.com/office/powerpoint/2010/main" val="1211724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508996" y="2132856"/>
            <a:ext cx="8208912" cy="3024336"/>
          </a:xfrm>
        </p:spPr>
        <p:txBody>
          <a:bodyPr>
            <a:noAutofit/>
          </a:bodyPr>
          <a:lstStyle/>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Most of the customers are females with age from 20-50 and they used mobile internet to access with Windows as operating </a:t>
            </a:r>
            <a:r>
              <a:rPr lang="en-US" sz="2000" b="0" i="0" dirty="0" err="1">
                <a:solidFill>
                  <a:srgbClr val="000000"/>
                </a:solidFill>
                <a:effectLst/>
                <a:latin typeface="Arial" panose="020B0604020202020204" pitchFamily="34" charset="0"/>
                <a:cs typeface="Arial" panose="020B0604020202020204" pitchFamily="34" charset="0"/>
              </a:rPr>
              <a:t>sysytem</a:t>
            </a:r>
            <a:r>
              <a:rPr lang="en-US" sz="2000" b="0" i="0"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And most of the customers used search engines to get into the platform first time and frequently.</a:t>
            </a:r>
          </a:p>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Max customers uses there debit/credit cards for there payment.</a:t>
            </a:r>
          </a:p>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Compared to other platforms shopping with Amazon.in and Flipkart.com has maximum benefits rather than drawbacks.</a:t>
            </a:r>
          </a:p>
        </p:txBody>
      </p:sp>
    </p:spTree>
    <p:extLst>
      <p:ext uri="{BB962C8B-B14F-4D97-AF65-F5344CB8AC3E}">
        <p14:creationId xmlns:p14="http://schemas.microsoft.com/office/powerpoint/2010/main" val="1952022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Observations</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395536" y="1844824"/>
            <a:ext cx="8208912" cy="4176464"/>
          </a:xfrm>
        </p:spPr>
        <p:txBody>
          <a:bodyPr>
            <a:noAutofit/>
          </a:bodyPr>
          <a:lstStyle/>
          <a:p>
            <a:pPr algn="l">
              <a:buFont typeface="Arial" panose="020B0604020202020204" pitchFamily="34" charset="0"/>
              <a:buChar char="•"/>
            </a:pPr>
            <a:r>
              <a:rPr lang="en-US" sz="2000" b="0" i="0" dirty="0">
                <a:solidFill>
                  <a:srgbClr val="000000"/>
                </a:solidFill>
                <a:effectLst/>
                <a:latin typeface="Arial" panose="020B0604020202020204" pitchFamily="34" charset="0"/>
                <a:cs typeface="Arial" panose="020B0604020202020204" pitchFamily="34" charset="0"/>
              </a:rPr>
              <a:t>Almost customers agrees to have </a:t>
            </a:r>
            <a:r>
              <a:rPr lang="en-US" sz="2000" b="0" i="0" dirty="0" err="1">
                <a:solidFill>
                  <a:srgbClr val="000000"/>
                </a:solidFill>
                <a:effectLst/>
                <a:latin typeface="Arial" panose="020B0604020202020204" pitchFamily="34" charset="0"/>
                <a:cs typeface="Arial" panose="020B0604020202020204" pitchFamily="34" charset="0"/>
              </a:rPr>
              <a:t>Content_Readability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Similar_ProductInfo</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Seller_ProductInfo</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ProductInfo_Clarity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Ease_Navigation</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Loading_ProcessingSpeed</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UserFriendly_Interface</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Conveninet_PaymentMode</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TimelyFulfilment_Trust</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Customer_Empathy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CustPrivacy_Guarantee</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VariousChannel_Responses</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Benefit_Discount</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Enjoy_OnlineShopping</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Convenience_Flexibility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Returns_ReplacementPolicy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Loyalty_ProgramAccess</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QualityInfo_Satisfaction</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WebsiteQuality_Satisfaction</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NetBenefit_Satisfaction</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User_Trust</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Product_SeveralCategory</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Relevant_ProductInfo</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Monetary_Savings</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Patronizing_Convenience</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Adventure_Sense</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Enhances_SocialStatus</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Gratification_Shopping</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Role_Fulfilment</a:t>
            </a:r>
            <a:r>
              <a:rPr lang="en-US" sz="2000" b="0" i="0" dirty="0">
                <a:solidFill>
                  <a:srgbClr val="000000"/>
                </a:solidFill>
                <a:effectLst/>
                <a:latin typeface="Arial" panose="020B0604020202020204" pitchFamily="34" charset="0"/>
                <a:cs typeface="Arial" panose="020B0604020202020204" pitchFamily="34" charset="0"/>
              </a:rPr>
              <a:t>, </a:t>
            </a:r>
            <a:r>
              <a:rPr lang="en-US" sz="2000" b="0" i="0" dirty="0" err="1">
                <a:solidFill>
                  <a:srgbClr val="000000"/>
                </a:solidFill>
                <a:effectLst/>
                <a:latin typeface="Arial" panose="020B0604020202020204" pitchFamily="34" charset="0"/>
                <a:cs typeface="Arial" panose="020B0604020202020204" pitchFamily="34" charset="0"/>
              </a:rPr>
              <a:t>Money_Worthy</a:t>
            </a:r>
            <a:r>
              <a:rPr lang="en-US" sz="2000" b="0" i="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5249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 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519893" y="1772816"/>
            <a:ext cx="8208912" cy="3960440"/>
          </a:xfrm>
        </p:spPr>
        <p:txBody>
          <a:bodyPr>
            <a:noAutofit/>
          </a:bodyPr>
          <a:lstStyle/>
          <a:p>
            <a:pPr marL="0" indent="0">
              <a:buNone/>
            </a:pPr>
            <a:r>
              <a:rPr lang="en-US" sz="2000" dirty="0">
                <a:latin typeface="Arial" panose="020B0604020202020204" pitchFamily="34" charset="0"/>
                <a:cs typeface="Arial" panose="020B0604020202020204" pitchFamily="34" charset="0"/>
              </a:rPr>
              <a:t>There is high risk of customer churn with:</a:t>
            </a:r>
          </a:p>
          <a:p>
            <a:pPr marL="0" indent="0">
              <a:buNone/>
            </a:pPr>
            <a:r>
              <a:rPr lang="en-US" sz="2000" dirty="0">
                <a:latin typeface="Arial" panose="020B0604020202020204" pitchFamily="34" charset="0"/>
                <a:cs typeface="Arial" panose="020B0604020202020204" pitchFamily="34" charset="0"/>
              </a:rPr>
              <a:t>- Myntra.com</a:t>
            </a:r>
          </a:p>
          <a:p>
            <a:pPr marL="0" indent="0">
              <a:buNone/>
            </a:pPr>
            <a:r>
              <a:rPr lang="en-US" sz="2000" dirty="0">
                <a:latin typeface="Arial" panose="020B0604020202020204" pitchFamily="34" charset="0"/>
                <a:cs typeface="Arial" panose="020B0604020202020204" pitchFamily="34" charset="0"/>
              </a:rPr>
              <a:t>- Snapdeal.com</a:t>
            </a:r>
          </a:p>
          <a:p>
            <a:pPr marL="0" indent="0">
              <a:buNone/>
            </a:pPr>
            <a:r>
              <a:rPr lang="en-US" sz="2000" dirty="0">
                <a:latin typeface="Arial" panose="020B0604020202020204" pitchFamily="34" charset="0"/>
                <a:cs typeface="Arial" panose="020B0604020202020204" pitchFamily="34" charset="0"/>
              </a:rPr>
              <a:t>- Paytm.com</a:t>
            </a:r>
          </a:p>
          <a:p>
            <a:pPr marL="0" indent="0">
              <a:buNone/>
            </a:pP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High customer </a:t>
            </a:r>
            <a:r>
              <a:rPr lang="en-US" sz="2000" dirty="0" err="1">
                <a:latin typeface="Arial" panose="020B0604020202020204" pitchFamily="34" charset="0"/>
                <a:cs typeface="Arial" panose="020B0604020202020204" pitchFamily="34" charset="0"/>
              </a:rPr>
              <a:t>retension</a:t>
            </a:r>
            <a:r>
              <a:rPr lang="en-US" sz="2000" dirty="0">
                <a:latin typeface="Arial" panose="020B0604020202020204" pitchFamily="34" charset="0"/>
                <a:cs typeface="Arial" panose="020B0604020202020204" pitchFamily="34" charset="0"/>
              </a:rPr>
              <a:t> and satisfaction with:</a:t>
            </a:r>
          </a:p>
          <a:p>
            <a:pPr marL="0" indent="0">
              <a:buNone/>
            </a:pPr>
            <a:r>
              <a:rPr lang="en-US" sz="2000" dirty="0">
                <a:latin typeface="Arial" panose="020B0604020202020204" pitchFamily="34" charset="0"/>
                <a:cs typeface="Arial" panose="020B0604020202020204" pitchFamily="34" charset="0"/>
              </a:rPr>
              <a:t>- Amazon.in</a:t>
            </a:r>
          </a:p>
          <a:p>
            <a:pPr marL="0" indent="0">
              <a:buNone/>
            </a:pPr>
            <a:r>
              <a:rPr lang="en-US" sz="2000" dirty="0">
                <a:latin typeface="Arial" panose="020B0604020202020204" pitchFamily="34" charset="0"/>
                <a:cs typeface="Arial" panose="020B0604020202020204" pitchFamily="34" charset="0"/>
              </a:rPr>
              <a:t>- Flipkart.com</a:t>
            </a:r>
          </a:p>
        </p:txBody>
      </p:sp>
    </p:spTree>
    <p:extLst>
      <p:ext uri="{BB962C8B-B14F-4D97-AF65-F5344CB8AC3E}">
        <p14:creationId xmlns:p14="http://schemas.microsoft.com/office/powerpoint/2010/main" val="1922655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7024744" cy="1177200"/>
          </a:xfrm>
        </p:spPr>
        <p:txBody>
          <a:bodyPr>
            <a:noAutofit/>
          </a:bodyPr>
          <a:lstStyle/>
          <a:p>
            <a:r>
              <a:rPr lang="en-US" sz="4400" b="1" dirty="0">
                <a:latin typeface="Arial" panose="020B0604020202020204" pitchFamily="34" charset="0"/>
                <a:cs typeface="Arial" panose="020B0604020202020204" pitchFamily="34" charset="0"/>
              </a:rPr>
              <a:t>Conclusion:</a:t>
            </a:r>
            <a:endParaRPr lang="en-IN" sz="4400" dirty="0">
              <a:solidFill>
                <a:schemeClr val="tx1"/>
              </a:solidFill>
              <a:effectLst/>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539552" y="1844824"/>
            <a:ext cx="8208912" cy="3384376"/>
          </a:xfrm>
        </p:spPr>
        <p:txBody>
          <a:bodyPr>
            <a:noAutofit/>
          </a:bodyPr>
          <a:lstStyle/>
          <a:p>
            <a:r>
              <a:rPr lang="en-US" sz="2000" dirty="0">
                <a:latin typeface="Arial" panose="020B0604020202020204" pitchFamily="34" charset="0"/>
                <a:cs typeface="Arial" panose="020B0604020202020204" pitchFamily="34" charset="0"/>
              </a:rPr>
              <a:t>When customers are satisfied with a company or service, there is a high possibility that they will share their experience with other people Therefore it is crucial for E-commerce to take into account their customer satisfaction because this will retain customer loyalty as well as attract potential customers.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To conclude, having the right customer retention strategy will keep sellers company growing if they know how to take advantage of it. Then customers will find their way back and continue buying stuff from the best company.</a:t>
            </a:r>
          </a:p>
        </p:txBody>
      </p:sp>
    </p:spTree>
    <p:extLst>
      <p:ext uri="{BB962C8B-B14F-4D97-AF65-F5344CB8AC3E}">
        <p14:creationId xmlns:p14="http://schemas.microsoft.com/office/powerpoint/2010/main" val="4033180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492896"/>
            <a:ext cx="7024744" cy="1177200"/>
          </a:xfrm>
        </p:spPr>
        <p:txBody>
          <a:bodyPr>
            <a:noAutofit/>
          </a:bodyPr>
          <a:lstStyle/>
          <a:p>
            <a:r>
              <a:rPr lang="en-US" sz="4400" b="1" dirty="0">
                <a:solidFill>
                  <a:schemeClr val="tx1"/>
                </a:solidFill>
                <a:effectLst/>
                <a:latin typeface="Arial" panose="020B0604020202020204" pitchFamily="34" charset="0"/>
                <a:cs typeface="Arial" panose="020B0604020202020204" pitchFamily="34" charset="0"/>
              </a:rPr>
              <a:t>			Thank You</a:t>
            </a:r>
            <a:endParaRPr lang="en-IN" sz="44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88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755576" y="548680"/>
            <a:ext cx="5731510" cy="1069975"/>
          </a:xfrm>
          <a:prstGeom prst="rect">
            <a:avLst/>
          </a:prstGeom>
        </p:spPr>
      </p:pic>
      <p:pic>
        <p:nvPicPr>
          <p:cNvPr id="3" name="Picture 2"/>
          <p:cNvPicPr/>
          <p:nvPr/>
        </p:nvPicPr>
        <p:blipFill>
          <a:blip r:embed="rId3"/>
          <a:stretch>
            <a:fillRect/>
          </a:stretch>
        </p:blipFill>
        <p:spPr>
          <a:xfrm>
            <a:off x="899592" y="1772816"/>
            <a:ext cx="5731510" cy="2830195"/>
          </a:xfrm>
          <a:prstGeom prst="rect">
            <a:avLst/>
          </a:prstGeom>
        </p:spPr>
      </p:pic>
      <p:pic>
        <p:nvPicPr>
          <p:cNvPr id="4" name="Picture 3"/>
          <p:cNvPicPr/>
          <p:nvPr/>
        </p:nvPicPr>
        <p:blipFill>
          <a:blip r:embed="rId4"/>
          <a:stretch>
            <a:fillRect/>
          </a:stretch>
        </p:blipFill>
        <p:spPr>
          <a:xfrm>
            <a:off x="1475656" y="5013176"/>
            <a:ext cx="5731510" cy="704850"/>
          </a:xfrm>
          <a:prstGeom prst="rect">
            <a:avLst/>
          </a:prstGeom>
        </p:spPr>
      </p:pic>
    </p:spTree>
    <p:extLst>
      <p:ext uri="{BB962C8B-B14F-4D97-AF65-F5344CB8AC3E}">
        <p14:creationId xmlns:p14="http://schemas.microsoft.com/office/powerpoint/2010/main" val="4063228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2089</TotalTime>
  <Words>2193</Words>
  <Application>Microsoft Office PowerPoint</Application>
  <PresentationFormat>On-screen Show (4:3)</PresentationFormat>
  <Paragraphs>146</Paragraphs>
  <Slides>86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Calibri</vt:lpstr>
      <vt:lpstr>Calibri Light</vt:lpstr>
      <vt:lpstr>Office Theme</vt:lpstr>
      <vt:lpstr>PowerPoint Presentation</vt:lpstr>
      <vt:lpstr>Introduction</vt:lpstr>
      <vt:lpstr>Problem statement</vt:lpstr>
      <vt:lpstr>Exploratory Data Analysis</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Observations</vt:lpstr>
      <vt:lpstr>PowerPoint Presentation</vt:lpstr>
      <vt:lpstr>PowerPoint Presentation</vt:lpstr>
      <vt:lpstr>PowerPoint Presentation</vt:lpstr>
      <vt:lpstr>PowerPoint Presentation</vt:lpstr>
      <vt:lpstr>Observations</vt:lpstr>
      <vt:lpstr>Observations</vt:lpstr>
      <vt:lpstr> Conclusion:</vt:lpstr>
      <vt:lpstr>Conclusion:</vt:lpstr>
      <vt:lpstr>   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HOUSING PRICE PREDICTION</dc:title>
  <dc:creator>Shama Tanweer</dc:creator>
  <cp:lastModifiedBy>Mayukh</cp:lastModifiedBy>
  <cp:revision>66</cp:revision>
  <dcterms:created xsi:type="dcterms:W3CDTF">2021-05-06T05:43:56Z</dcterms:created>
  <dcterms:modified xsi:type="dcterms:W3CDTF">2022-06-06T17:08:41Z</dcterms:modified>
</cp:coreProperties>
</file>